
<file path=[Content_Types].xml><?xml version="1.0" encoding="utf-8"?>
<Types xmlns="http://schemas.openxmlformats.org/package/2006/content-types">
  <Default Extension="emf" ContentType="image/x-emf"/>
  <Default Extension="jpeg" ContentType="image/jpeg"/>
  <Default Extension="jpg" ContentType="image/jpeg"/>
  <Default Extension="mp4" ContentType="video/mp4"/>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charts/chart1.xml" ContentType="application/vnd.openxmlformats-officedocument.drawingml.chart+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tags/tag1.xml" ContentType="application/vnd.openxmlformats-officedocument.presentationml.tags+xml"/>
  <Override PartName="/ppt/notesSlides/notesSlide16.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 id="2147483677" r:id="rId3"/>
  </p:sldMasterIdLst>
  <p:notesMasterIdLst>
    <p:notesMasterId r:id="rId105"/>
  </p:notesMasterIdLst>
  <p:sldIdLst>
    <p:sldId id="268" r:id="rId4"/>
    <p:sldId id="282" r:id="rId5"/>
    <p:sldId id="270" r:id="rId6"/>
    <p:sldId id="271" r:id="rId7"/>
    <p:sldId id="257" r:id="rId8"/>
    <p:sldId id="260" r:id="rId9"/>
    <p:sldId id="272" r:id="rId10"/>
    <p:sldId id="283" r:id="rId11"/>
    <p:sldId id="274" r:id="rId12"/>
    <p:sldId id="275" r:id="rId13"/>
    <p:sldId id="672" r:id="rId14"/>
    <p:sldId id="673" r:id="rId15"/>
    <p:sldId id="674" r:id="rId16"/>
    <p:sldId id="675" r:id="rId17"/>
    <p:sldId id="676" r:id="rId18"/>
    <p:sldId id="276" r:id="rId19"/>
    <p:sldId id="677" r:id="rId20"/>
    <p:sldId id="678" r:id="rId21"/>
    <p:sldId id="679" r:id="rId22"/>
    <p:sldId id="680" r:id="rId23"/>
    <p:sldId id="681" r:id="rId24"/>
    <p:sldId id="682" r:id="rId25"/>
    <p:sldId id="285" r:id="rId26"/>
    <p:sldId id="633" r:id="rId27"/>
    <p:sldId id="646" r:id="rId28"/>
    <p:sldId id="647" r:id="rId29"/>
    <p:sldId id="648" r:id="rId30"/>
    <p:sldId id="649" r:id="rId31"/>
    <p:sldId id="650" r:id="rId32"/>
    <p:sldId id="654" r:id="rId33"/>
    <p:sldId id="651" r:id="rId34"/>
    <p:sldId id="652" r:id="rId35"/>
    <p:sldId id="653" r:id="rId36"/>
    <p:sldId id="655" r:id="rId37"/>
    <p:sldId id="656" r:id="rId38"/>
    <p:sldId id="657" r:id="rId39"/>
    <p:sldId id="658" r:id="rId40"/>
    <p:sldId id="659" r:id="rId41"/>
    <p:sldId id="660" r:id="rId42"/>
    <p:sldId id="286" r:id="rId43"/>
    <p:sldId id="612" r:id="rId44"/>
    <p:sldId id="613" r:id="rId45"/>
    <p:sldId id="614" r:id="rId46"/>
    <p:sldId id="615" r:id="rId47"/>
    <p:sldId id="619" r:id="rId48"/>
    <p:sldId id="617" r:id="rId49"/>
    <p:sldId id="618" r:id="rId50"/>
    <p:sldId id="620" r:id="rId51"/>
    <p:sldId id="287" r:id="rId52"/>
    <p:sldId id="256" r:id="rId53"/>
    <p:sldId id="305" r:id="rId54"/>
    <p:sldId id="258" r:id="rId55"/>
    <p:sldId id="593" r:id="rId56"/>
    <p:sldId id="259" r:id="rId57"/>
    <p:sldId id="594" r:id="rId58"/>
    <p:sldId id="595" r:id="rId59"/>
    <p:sldId id="598" r:id="rId60"/>
    <p:sldId id="599" r:id="rId61"/>
    <p:sldId id="600" r:id="rId62"/>
    <p:sldId id="601" r:id="rId63"/>
    <p:sldId id="603" r:id="rId64"/>
    <p:sldId id="604" r:id="rId65"/>
    <p:sldId id="605" r:id="rId66"/>
    <p:sldId id="606" r:id="rId67"/>
    <p:sldId id="277" r:id="rId68"/>
    <p:sldId id="288" r:id="rId69"/>
    <p:sldId id="670" r:id="rId70"/>
    <p:sldId id="661" r:id="rId71"/>
    <p:sldId id="662" r:id="rId72"/>
    <p:sldId id="663" r:id="rId73"/>
    <p:sldId id="664" r:id="rId74"/>
    <p:sldId id="665" r:id="rId75"/>
    <p:sldId id="666" r:id="rId76"/>
    <p:sldId id="667" r:id="rId77"/>
    <p:sldId id="668" r:id="rId78"/>
    <p:sldId id="669" r:id="rId79"/>
    <p:sldId id="290" r:id="rId80"/>
    <p:sldId id="607" r:id="rId81"/>
    <p:sldId id="608" r:id="rId82"/>
    <p:sldId id="609" r:id="rId83"/>
    <p:sldId id="610" r:id="rId84"/>
    <p:sldId id="261" r:id="rId85"/>
    <p:sldId id="262" r:id="rId86"/>
    <p:sldId id="263" r:id="rId87"/>
    <p:sldId id="264" r:id="rId88"/>
    <p:sldId id="265" r:id="rId89"/>
    <p:sldId id="266" r:id="rId90"/>
    <p:sldId id="267" r:id="rId91"/>
    <p:sldId id="671" r:id="rId92"/>
    <p:sldId id="292" r:id="rId93"/>
    <p:sldId id="291" r:id="rId94"/>
    <p:sldId id="289" r:id="rId95"/>
    <p:sldId id="293" r:id="rId96"/>
    <p:sldId id="295" r:id="rId97"/>
    <p:sldId id="296" r:id="rId98"/>
    <p:sldId id="298" r:id="rId99"/>
    <p:sldId id="297" r:id="rId100"/>
    <p:sldId id="299" r:id="rId101"/>
    <p:sldId id="300" r:id="rId102"/>
    <p:sldId id="301" r:id="rId103"/>
    <p:sldId id="294" r:id="rId10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DBF2D"/>
    <a:srgbClr val="666666"/>
    <a:srgbClr val="908E8F"/>
    <a:srgbClr val="1E98CB"/>
    <a:srgbClr val="FFFFFF"/>
    <a:srgbClr val="004E87"/>
    <a:srgbClr val="285988"/>
    <a:srgbClr val="2EBA9C"/>
  </p:clrMru>
  <p:extLst>
    <p:ext uri="{E76CE94A-603C-4142-B9EB-6D1370010A27}">
      <p14:discardImageEditData xmlns:p14="http://schemas.microsoft.com/office/powerpoint/2010/main" val="1"/>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3386" autoAdjust="0"/>
    <p:restoredTop sz="94660"/>
  </p:normalViewPr>
  <p:slideViewPr>
    <p:cSldViewPr snapToGrid="0">
      <p:cViewPr varScale="1">
        <p:scale>
          <a:sx n="111" d="100"/>
          <a:sy n="111" d="100"/>
        </p:scale>
        <p:origin x="108" y="16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3.xml"/><Relationship Id="rId21" Type="http://schemas.openxmlformats.org/officeDocument/2006/relationships/slide" Target="slides/slide18.xml"/><Relationship Id="rId42" Type="http://schemas.openxmlformats.org/officeDocument/2006/relationships/slide" Target="slides/slide39.xml"/><Relationship Id="rId47" Type="http://schemas.openxmlformats.org/officeDocument/2006/relationships/slide" Target="slides/slide44.xml"/><Relationship Id="rId63" Type="http://schemas.openxmlformats.org/officeDocument/2006/relationships/slide" Target="slides/slide60.xml"/><Relationship Id="rId68" Type="http://schemas.openxmlformats.org/officeDocument/2006/relationships/slide" Target="slides/slide65.xml"/><Relationship Id="rId84" Type="http://schemas.openxmlformats.org/officeDocument/2006/relationships/slide" Target="slides/slide81.xml"/><Relationship Id="rId89" Type="http://schemas.openxmlformats.org/officeDocument/2006/relationships/slide" Target="slides/slide86.xml"/><Relationship Id="rId2" Type="http://schemas.openxmlformats.org/officeDocument/2006/relationships/slideMaster" Target="slideMasters/slideMaster2.xml"/><Relationship Id="rId16" Type="http://schemas.openxmlformats.org/officeDocument/2006/relationships/slide" Target="slides/slide13.xml"/><Relationship Id="rId29" Type="http://schemas.openxmlformats.org/officeDocument/2006/relationships/slide" Target="slides/slide26.xml"/><Relationship Id="rId107" Type="http://schemas.openxmlformats.org/officeDocument/2006/relationships/viewProps" Target="viewProps.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slide" Target="slides/slide34.xml"/><Relationship Id="rId40" Type="http://schemas.openxmlformats.org/officeDocument/2006/relationships/slide" Target="slides/slide37.xml"/><Relationship Id="rId45" Type="http://schemas.openxmlformats.org/officeDocument/2006/relationships/slide" Target="slides/slide42.xml"/><Relationship Id="rId53" Type="http://schemas.openxmlformats.org/officeDocument/2006/relationships/slide" Target="slides/slide50.xml"/><Relationship Id="rId58" Type="http://schemas.openxmlformats.org/officeDocument/2006/relationships/slide" Target="slides/slide55.xml"/><Relationship Id="rId66" Type="http://schemas.openxmlformats.org/officeDocument/2006/relationships/slide" Target="slides/slide63.xml"/><Relationship Id="rId74" Type="http://schemas.openxmlformats.org/officeDocument/2006/relationships/slide" Target="slides/slide71.xml"/><Relationship Id="rId79" Type="http://schemas.openxmlformats.org/officeDocument/2006/relationships/slide" Target="slides/slide76.xml"/><Relationship Id="rId87" Type="http://schemas.openxmlformats.org/officeDocument/2006/relationships/slide" Target="slides/slide84.xml"/><Relationship Id="rId102" Type="http://schemas.openxmlformats.org/officeDocument/2006/relationships/slide" Target="slides/slide99.xml"/><Relationship Id="rId5" Type="http://schemas.openxmlformats.org/officeDocument/2006/relationships/slide" Target="slides/slide2.xml"/><Relationship Id="rId61" Type="http://schemas.openxmlformats.org/officeDocument/2006/relationships/slide" Target="slides/slide58.xml"/><Relationship Id="rId82" Type="http://schemas.openxmlformats.org/officeDocument/2006/relationships/slide" Target="slides/slide79.xml"/><Relationship Id="rId90" Type="http://schemas.openxmlformats.org/officeDocument/2006/relationships/slide" Target="slides/slide87.xml"/><Relationship Id="rId95" Type="http://schemas.openxmlformats.org/officeDocument/2006/relationships/slide" Target="slides/slide92.xml"/><Relationship Id="rId19" Type="http://schemas.openxmlformats.org/officeDocument/2006/relationships/slide" Target="slides/slide1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 Id="rId43" Type="http://schemas.openxmlformats.org/officeDocument/2006/relationships/slide" Target="slides/slide40.xml"/><Relationship Id="rId48" Type="http://schemas.openxmlformats.org/officeDocument/2006/relationships/slide" Target="slides/slide45.xml"/><Relationship Id="rId56" Type="http://schemas.openxmlformats.org/officeDocument/2006/relationships/slide" Target="slides/slide53.xml"/><Relationship Id="rId64" Type="http://schemas.openxmlformats.org/officeDocument/2006/relationships/slide" Target="slides/slide61.xml"/><Relationship Id="rId69" Type="http://schemas.openxmlformats.org/officeDocument/2006/relationships/slide" Target="slides/slide66.xml"/><Relationship Id="rId77" Type="http://schemas.openxmlformats.org/officeDocument/2006/relationships/slide" Target="slides/slide74.xml"/><Relationship Id="rId100" Type="http://schemas.openxmlformats.org/officeDocument/2006/relationships/slide" Target="slides/slide97.xml"/><Relationship Id="rId105" Type="http://schemas.openxmlformats.org/officeDocument/2006/relationships/notesMaster" Target="notesMasters/notesMaster1.xml"/><Relationship Id="rId8" Type="http://schemas.openxmlformats.org/officeDocument/2006/relationships/slide" Target="slides/slide5.xml"/><Relationship Id="rId51" Type="http://schemas.openxmlformats.org/officeDocument/2006/relationships/slide" Target="slides/slide48.xml"/><Relationship Id="rId72" Type="http://schemas.openxmlformats.org/officeDocument/2006/relationships/slide" Target="slides/slide69.xml"/><Relationship Id="rId80" Type="http://schemas.openxmlformats.org/officeDocument/2006/relationships/slide" Target="slides/slide77.xml"/><Relationship Id="rId85" Type="http://schemas.openxmlformats.org/officeDocument/2006/relationships/slide" Target="slides/slide82.xml"/><Relationship Id="rId93" Type="http://schemas.openxmlformats.org/officeDocument/2006/relationships/slide" Target="slides/slide90.xml"/><Relationship Id="rId98" Type="http://schemas.openxmlformats.org/officeDocument/2006/relationships/slide" Target="slides/slide95.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slide" Target="slides/slide35.xml"/><Relationship Id="rId46" Type="http://schemas.openxmlformats.org/officeDocument/2006/relationships/slide" Target="slides/slide43.xml"/><Relationship Id="rId59" Type="http://schemas.openxmlformats.org/officeDocument/2006/relationships/slide" Target="slides/slide56.xml"/><Relationship Id="rId67" Type="http://schemas.openxmlformats.org/officeDocument/2006/relationships/slide" Target="slides/slide64.xml"/><Relationship Id="rId103" Type="http://schemas.openxmlformats.org/officeDocument/2006/relationships/slide" Target="slides/slide100.xml"/><Relationship Id="rId108" Type="http://schemas.openxmlformats.org/officeDocument/2006/relationships/theme" Target="theme/theme1.xml"/><Relationship Id="rId20" Type="http://schemas.openxmlformats.org/officeDocument/2006/relationships/slide" Target="slides/slide17.xml"/><Relationship Id="rId41" Type="http://schemas.openxmlformats.org/officeDocument/2006/relationships/slide" Target="slides/slide38.xml"/><Relationship Id="rId54" Type="http://schemas.openxmlformats.org/officeDocument/2006/relationships/slide" Target="slides/slide51.xml"/><Relationship Id="rId62" Type="http://schemas.openxmlformats.org/officeDocument/2006/relationships/slide" Target="slides/slide59.xml"/><Relationship Id="rId70" Type="http://schemas.openxmlformats.org/officeDocument/2006/relationships/slide" Target="slides/slide67.xml"/><Relationship Id="rId75" Type="http://schemas.openxmlformats.org/officeDocument/2006/relationships/slide" Target="slides/slide72.xml"/><Relationship Id="rId83" Type="http://schemas.openxmlformats.org/officeDocument/2006/relationships/slide" Target="slides/slide80.xml"/><Relationship Id="rId88" Type="http://schemas.openxmlformats.org/officeDocument/2006/relationships/slide" Target="slides/slide85.xml"/><Relationship Id="rId91" Type="http://schemas.openxmlformats.org/officeDocument/2006/relationships/slide" Target="slides/slide88.xml"/><Relationship Id="rId96" Type="http://schemas.openxmlformats.org/officeDocument/2006/relationships/slide" Target="slides/slide93.xml"/><Relationship Id="rId1" Type="http://schemas.openxmlformats.org/officeDocument/2006/relationships/slideMaster" Target="slideMasters/slideMaster1.xml"/><Relationship Id="rId6" Type="http://schemas.openxmlformats.org/officeDocument/2006/relationships/slide" Target="slides/slide3.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49" Type="http://schemas.openxmlformats.org/officeDocument/2006/relationships/slide" Target="slides/slide46.xml"/><Relationship Id="rId57" Type="http://schemas.openxmlformats.org/officeDocument/2006/relationships/slide" Target="slides/slide54.xml"/><Relationship Id="rId106" Type="http://schemas.openxmlformats.org/officeDocument/2006/relationships/presProps" Target="presProps.xml"/><Relationship Id="rId10" Type="http://schemas.openxmlformats.org/officeDocument/2006/relationships/slide" Target="slides/slide7.xml"/><Relationship Id="rId31" Type="http://schemas.openxmlformats.org/officeDocument/2006/relationships/slide" Target="slides/slide28.xml"/><Relationship Id="rId44" Type="http://schemas.openxmlformats.org/officeDocument/2006/relationships/slide" Target="slides/slide41.xml"/><Relationship Id="rId52" Type="http://schemas.openxmlformats.org/officeDocument/2006/relationships/slide" Target="slides/slide49.xml"/><Relationship Id="rId60" Type="http://schemas.openxmlformats.org/officeDocument/2006/relationships/slide" Target="slides/slide57.xml"/><Relationship Id="rId65" Type="http://schemas.openxmlformats.org/officeDocument/2006/relationships/slide" Target="slides/slide62.xml"/><Relationship Id="rId73" Type="http://schemas.openxmlformats.org/officeDocument/2006/relationships/slide" Target="slides/slide70.xml"/><Relationship Id="rId78" Type="http://schemas.openxmlformats.org/officeDocument/2006/relationships/slide" Target="slides/slide75.xml"/><Relationship Id="rId81" Type="http://schemas.openxmlformats.org/officeDocument/2006/relationships/slide" Target="slides/slide78.xml"/><Relationship Id="rId86" Type="http://schemas.openxmlformats.org/officeDocument/2006/relationships/slide" Target="slides/slide83.xml"/><Relationship Id="rId94" Type="http://schemas.openxmlformats.org/officeDocument/2006/relationships/slide" Target="slides/slide91.xml"/><Relationship Id="rId99" Type="http://schemas.openxmlformats.org/officeDocument/2006/relationships/slide" Target="slides/slide96.xml"/><Relationship Id="rId101" Type="http://schemas.openxmlformats.org/officeDocument/2006/relationships/slide" Target="slides/slide98.xml"/><Relationship Id="rId4" Type="http://schemas.openxmlformats.org/officeDocument/2006/relationships/slide" Target="slides/slide1.xml"/><Relationship Id="rId9" Type="http://schemas.openxmlformats.org/officeDocument/2006/relationships/slide" Target="slides/slide6.xml"/><Relationship Id="rId13" Type="http://schemas.openxmlformats.org/officeDocument/2006/relationships/slide" Target="slides/slide10.xml"/><Relationship Id="rId18" Type="http://schemas.openxmlformats.org/officeDocument/2006/relationships/slide" Target="slides/slide15.xml"/><Relationship Id="rId39" Type="http://schemas.openxmlformats.org/officeDocument/2006/relationships/slide" Target="slides/slide36.xml"/><Relationship Id="rId109" Type="http://schemas.openxmlformats.org/officeDocument/2006/relationships/tableStyles" Target="tableStyles.xml"/><Relationship Id="rId34" Type="http://schemas.openxmlformats.org/officeDocument/2006/relationships/slide" Target="slides/slide31.xml"/><Relationship Id="rId50" Type="http://schemas.openxmlformats.org/officeDocument/2006/relationships/slide" Target="slides/slide47.xml"/><Relationship Id="rId55" Type="http://schemas.openxmlformats.org/officeDocument/2006/relationships/slide" Target="slides/slide52.xml"/><Relationship Id="rId76" Type="http://schemas.openxmlformats.org/officeDocument/2006/relationships/slide" Target="slides/slide73.xml"/><Relationship Id="rId97" Type="http://schemas.openxmlformats.org/officeDocument/2006/relationships/slide" Target="slides/slide94.xml"/><Relationship Id="rId104" Type="http://schemas.openxmlformats.org/officeDocument/2006/relationships/slide" Target="slides/slide101.xml"/><Relationship Id="rId7" Type="http://schemas.openxmlformats.org/officeDocument/2006/relationships/slide" Target="slides/slide4.xml"/><Relationship Id="rId71" Type="http://schemas.openxmlformats.org/officeDocument/2006/relationships/slide" Target="slides/slide68.xml"/><Relationship Id="rId92" Type="http://schemas.openxmlformats.org/officeDocument/2006/relationships/slide" Target="slides/slide89.xml"/></Relationships>
</file>

<file path=ppt/charts/_rels/chart1.xml.rels><?xml version="1.0" encoding="UTF-8" standalone="yes"?>
<Relationships xmlns="http://schemas.openxmlformats.org/package/2006/relationships"><Relationship Id="rId1" Type="http://schemas.openxmlformats.org/officeDocument/2006/relationships/oleObject" Target="https://sabreenergyanalytics.sharepoint.com/sites/foundersscott/Shared%20Documents/Rory/Data/Data/Corn%20Data.xlsx" TargetMode="Externa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a:lstStyle/>
          <a:p>
            <a:pPr>
              <a:defRPr/>
            </a:pPr>
            <a:r>
              <a:rPr lang="en-US" sz="1400" dirty="0"/>
              <a:t>Historical U.S.</a:t>
            </a:r>
            <a:r>
              <a:rPr lang="en-US" sz="1400" baseline="0" dirty="0"/>
              <a:t> Corn Yield</a:t>
            </a:r>
            <a:endParaRPr lang="en-US" dirty="0"/>
          </a:p>
        </c:rich>
      </c:tx>
      <c:overlay val="0"/>
    </c:title>
    <c:autoTitleDeleted val="0"/>
    <c:plotArea>
      <c:layout>
        <c:manualLayout>
          <c:layoutTarget val="inner"/>
          <c:xMode val="edge"/>
          <c:yMode val="edge"/>
          <c:x val="0.11427834108187239"/>
          <c:y val="0.13032344795386971"/>
          <c:w val="0.84576051102571337"/>
          <c:h val="0.77220314643591137"/>
        </c:manualLayout>
      </c:layout>
      <c:lineChart>
        <c:grouping val="standard"/>
        <c:varyColors val="0"/>
        <c:ser>
          <c:idx val="0"/>
          <c:order val="0"/>
          <c:tx>
            <c:strRef>
              <c:f>'  Yield'!$E$1</c:f>
              <c:strCache>
                <c:ptCount val="1"/>
                <c:pt idx="0">
                  <c:v>Yield</c:v>
                </c:pt>
              </c:strCache>
            </c:strRef>
          </c:tx>
          <c:spPr>
            <a:ln>
              <a:solidFill>
                <a:schemeClr val="accent1"/>
              </a:solidFill>
            </a:ln>
          </c:spPr>
          <c:marker>
            <c:symbol val="circle"/>
            <c:size val="5"/>
            <c:spPr>
              <a:solidFill>
                <a:schemeClr val="accent1"/>
              </a:solidFill>
            </c:spPr>
          </c:marker>
          <c:dPt>
            <c:idx val="4"/>
            <c:bubble3D val="0"/>
            <c:extLst>
              <c:ext xmlns:c16="http://schemas.microsoft.com/office/drawing/2014/chart" uri="{C3380CC4-5D6E-409C-BE32-E72D297353CC}">
                <c16:uniqueId val="{00000000-3628-45E9-8AD4-DA2019542C38}"/>
              </c:ext>
            </c:extLst>
          </c:dPt>
          <c:dPt>
            <c:idx val="13"/>
            <c:bubble3D val="0"/>
            <c:extLst>
              <c:ext xmlns:c16="http://schemas.microsoft.com/office/drawing/2014/chart" uri="{C3380CC4-5D6E-409C-BE32-E72D297353CC}">
                <c16:uniqueId val="{00000001-3628-45E9-8AD4-DA2019542C38}"/>
              </c:ext>
            </c:extLst>
          </c:dPt>
          <c:dPt>
            <c:idx val="18"/>
            <c:bubble3D val="0"/>
            <c:extLst>
              <c:ext xmlns:c16="http://schemas.microsoft.com/office/drawing/2014/chart" uri="{C3380CC4-5D6E-409C-BE32-E72D297353CC}">
                <c16:uniqueId val="{00000002-3628-45E9-8AD4-DA2019542C38}"/>
              </c:ext>
            </c:extLst>
          </c:dPt>
          <c:dPt>
            <c:idx val="23"/>
            <c:bubble3D val="0"/>
            <c:extLst>
              <c:ext xmlns:c16="http://schemas.microsoft.com/office/drawing/2014/chart" uri="{C3380CC4-5D6E-409C-BE32-E72D297353CC}">
                <c16:uniqueId val="{00000003-3628-45E9-8AD4-DA2019542C38}"/>
              </c:ext>
            </c:extLst>
          </c:dPt>
          <c:dPt>
            <c:idx val="42"/>
            <c:bubble3D val="0"/>
            <c:extLst>
              <c:ext xmlns:c16="http://schemas.microsoft.com/office/drawing/2014/chart" uri="{C3380CC4-5D6E-409C-BE32-E72D297353CC}">
                <c16:uniqueId val="{00000004-3628-45E9-8AD4-DA2019542C38}"/>
              </c:ext>
            </c:extLst>
          </c:dPt>
          <c:dPt>
            <c:idx val="46"/>
            <c:bubble3D val="0"/>
            <c:spPr>
              <a:ln>
                <a:solidFill>
                  <a:schemeClr val="accent1"/>
                </a:solidFill>
                <a:prstDash val="solid"/>
              </a:ln>
            </c:spPr>
            <c:extLst>
              <c:ext xmlns:c16="http://schemas.microsoft.com/office/drawing/2014/chart" uri="{C3380CC4-5D6E-409C-BE32-E72D297353CC}">
                <c16:uniqueId val="{00000006-3628-45E9-8AD4-DA2019542C38}"/>
              </c:ext>
            </c:extLst>
          </c:dPt>
          <c:trendline>
            <c:trendlineType val="linear"/>
            <c:dispRSqr val="0"/>
            <c:dispEq val="0"/>
          </c:trendline>
          <c:trendline>
            <c:trendlineType val="linear"/>
            <c:dispRSqr val="0"/>
            <c:dispEq val="0"/>
          </c:trendline>
          <c:cat>
            <c:strRef>
              <c:f>'  Yield'!$A$2:$A$62</c:f>
              <c:strCache>
                <c:ptCount val="61"/>
                <c:pt idx="0">
                  <c:v>60/61</c:v>
                </c:pt>
                <c:pt idx="1">
                  <c:v>61/62</c:v>
                </c:pt>
                <c:pt idx="2">
                  <c:v>62/63</c:v>
                </c:pt>
                <c:pt idx="3">
                  <c:v>63/64</c:v>
                </c:pt>
                <c:pt idx="4">
                  <c:v>64/65</c:v>
                </c:pt>
                <c:pt idx="5">
                  <c:v>65/66</c:v>
                </c:pt>
                <c:pt idx="6">
                  <c:v>66/67</c:v>
                </c:pt>
                <c:pt idx="7">
                  <c:v>67/68</c:v>
                </c:pt>
                <c:pt idx="8">
                  <c:v>68/69</c:v>
                </c:pt>
                <c:pt idx="9">
                  <c:v>69/70</c:v>
                </c:pt>
                <c:pt idx="10">
                  <c:v>70/71</c:v>
                </c:pt>
                <c:pt idx="11">
                  <c:v>71/72</c:v>
                </c:pt>
                <c:pt idx="12">
                  <c:v>72/73</c:v>
                </c:pt>
                <c:pt idx="13">
                  <c:v>73/74</c:v>
                </c:pt>
                <c:pt idx="14">
                  <c:v>74/75</c:v>
                </c:pt>
                <c:pt idx="15">
                  <c:v>75/76</c:v>
                </c:pt>
                <c:pt idx="16">
                  <c:v>76/77</c:v>
                </c:pt>
                <c:pt idx="17">
                  <c:v>77/78</c:v>
                </c:pt>
                <c:pt idx="18">
                  <c:v>78/79</c:v>
                </c:pt>
                <c:pt idx="19">
                  <c:v>79/80</c:v>
                </c:pt>
                <c:pt idx="20">
                  <c:v>80/81</c:v>
                </c:pt>
                <c:pt idx="21">
                  <c:v>81/82</c:v>
                </c:pt>
                <c:pt idx="22">
                  <c:v>82/83</c:v>
                </c:pt>
                <c:pt idx="23">
                  <c:v>83/84</c:v>
                </c:pt>
                <c:pt idx="24">
                  <c:v>84/85</c:v>
                </c:pt>
                <c:pt idx="25">
                  <c:v>85/86</c:v>
                </c:pt>
                <c:pt idx="26">
                  <c:v>86/87</c:v>
                </c:pt>
                <c:pt idx="27">
                  <c:v>87/88</c:v>
                </c:pt>
                <c:pt idx="28">
                  <c:v>88/89</c:v>
                </c:pt>
                <c:pt idx="29">
                  <c:v>89/90</c:v>
                </c:pt>
                <c:pt idx="30">
                  <c:v>90/91</c:v>
                </c:pt>
                <c:pt idx="31">
                  <c:v>91/92</c:v>
                </c:pt>
                <c:pt idx="32">
                  <c:v>92/93</c:v>
                </c:pt>
                <c:pt idx="33">
                  <c:v>93/94</c:v>
                </c:pt>
                <c:pt idx="34">
                  <c:v>94/95</c:v>
                </c:pt>
                <c:pt idx="35">
                  <c:v>95/96</c:v>
                </c:pt>
                <c:pt idx="36">
                  <c:v>96/97</c:v>
                </c:pt>
                <c:pt idx="37">
                  <c:v>97/98</c:v>
                </c:pt>
                <c:pt idx="38">
                  <c:v>98/99</c:v>
                </c:pt>
                <c:pt idx="39">
                  <c:v>99/00</c:v>
                </c:pt>
                <c:pt idx="40">
                  <c:v>00/01</c:v>
                </c:pt>
                <c:pt idx="41">
                  <c:v>01/02</c:v>
                </c:pt>
                <c:pt idx="42">
                  <c:v>02/03</c:v>
                </c:pt>
                <c:pt idx="43">
                  <c:v>03/04</c:v>
                </c:pt>
                <c:pt idx="44">
                  <c:v>04/05</c:v>
                </c:pt>
                <c:pt idx="45">
                  <c:v>05/06</c:v>
                </c:pt>
                <c:pt idx="46">
                  <c:v>06/07</c:v>
                </c:pt>
                <c:pt idx="47">
                  <c:v>07/08</c:v>
                </c:pt>
                <c:pt idx="48">
                  <c:v>08/09</c:v>
                </c:pt>
                <c:pt idx="49">
                  <c:v>09/10</c:v>
                </c:pt>
                <c:pt idx="50">
                  <c:v>10/11</c:v>
                </c:pt>
                <c:pt idx="51">
                  <c:v>11/12</c:v>
                </c:pt>
                <c:pt idx="52">
                  <c:v>12/13</c:v>
                </c:pt>
                <c:pt idx="53">
                  <c:v>13/14</c:v>
                </c:pt>
                <c:pt idx="54">
                  <c:v>14/15</c:v>
                </c:pt>
                <c:pt idx="55">
                  <c:v>15/16</c:v>
                </c:pt>
                <c:pt idx="56">
                  <c:v>16/17</c:v>
                </c:pt>
                <c:pt idx="57">
                  <c:v>17/18</c:v>
                </c:pt>
                <c:pt idx="58">
                  <c:v>18/19</c:v>
                </c:pt>
                <c:pt idx="59">
                  <c:v>19/20</c:v>
                </c:pt>
                <c:pt idx="60">
                  <c:v>20/21</c:v>
                </c:pt>
              </c:strCache>
            </c:strRef>
          </c:cat>
          <c:val>
            <c:numRef>
              <c:f>'  Yield'!$E$2:$E$62</c:f>
              <c:numCache>
                <c:formatCode>0.0</c:formatCode>
                <c:ptCount val="61"/>
                <c:pt idx="0">
                  <c:v>54.7</c:v>
                </c:pt>
                <c:pt idx="1">
                  <c:v>62.4</c:v>
                </c:pt>
                <c:pt idx="2">
                  <c:v>64.7</c:v>
                </c:pt>
                <c:pt idx="3">
                  <c:v>67.900000000000006</c:v>
                </c:pt>
                <c:pt idx="4">
                  <c:v>62.9</c:v>
                </c:pt>
                <c:pt idx="5">
                  <c:v>74.099999999999994</c:v>
                </c:pt>
                <c:pt idx="6">
                  <c:v>73.099999999999994</c:v>
                </c:pt>
                <c:pt idx="7">
                  <c:v>80.099999999999994</c:v>
                </c:pt>
                <c:pt idx="8">
                  <c:v>79.5</c:v>
                </c:pt>
                <c:pt idx="9">
                  <c:v>85.9</c:v>
                </c:pt>
                <c:pt idx="10">
                  <c:v>72.400000000000006</c:v>
                </c:pt>
                <c:pt idx="11">
                  <c:v>88.1</c:v>
                </c:pt>
                <c:pt idx="12">
                  <c:v>97</c:v>
                </c:pt>
                <c:pt idx="13">
                  <c:v>91.3</c:v>
                </c:pt>
                <c:pt idx="14">
                  <c:v>71.900000000000006</c:v>
                </c:pt>
                <c:pt idx="15">
                  <c:v>86.4</c:v>
                </c:pt>
                <c:pt idx="16">
                  <c:v>88</c:v>
                </c:pt>
                <c:pt idx="17">
                  <c:v>90.8</c:v>
                </c:pt>
                <c:pt idx="18">
                  <c:v>101</c:v>
                </c:pt>
                <c:pt idx="19">
                  <c:v>109.5</c:v>
                </c:pt>
                <c:pt idx="20">
                  <c:v>91</c:v>
                </c:pt>
                <c:pt idx="21">
                  <c:v>108.9</c:v>
                </c:pt>
                <c:pt idx="22">
                  <c:v>113.2</c:v>
                </c:pt>
                <c:pt idx="23">
                  <c:v>81.099999999999994</c:v>
                </c:pt>
                <c:pt idx="24">
                  <c:v>106.7</c:v>
                </c:pt>
                <c:pt idx="25">
                  <c:v>118</c:v>
                </c:pt>
                <c:pt idx="26">
                  <c:v>119.4</c:v>
                </c:pt>
                <c:pt idx="27">
                  <c:v>119.8</c:v>
                </c:pt>
                <c:pt idx="28">
                  <c:v>84.6</c:v>
                </c:pt>
                <c:pt idx="29">
                  <c:v>116.3</c:v>
                </c:pt>
                <c:pt idx="30">
                  <c:v>118.5</c:v>
                </c:pt>
                <c:pt idx="31">
                  <c:v>108.6</c:v>
                </c:pt>
                <c:pt idx="32">
                  <c:v>131.5</c:v>
                </c:pt>
                <c:pt idx="33">
                  <c:v>100.7</c:v>
                </c:pt>
                <c:pt idx="34">
                  <c:v>138.6</c:v>
                </c:pt>
                <c:pt idx="35">
                  <c:v>113.5</c:v>
                </c:pt>
                <c:pt idx="36">
                  <c:v>127.1</c:v>
                </c:pt>
                <c:pt idx="37">
                  <c:v>126.7</c:v>
                </c:pt>
                <c:pt idx="38">
                  <c:v>134.4</c:v>
                </c:pt>
                <c:pt idx="39">
                  <c:v>133.80000000000001</c:v>
                </c:pt>
                <c:pt idx="40">
                  <c:v>136.9</c:v>
                </c:pt>
                <c:pt idx="41">
                  <c:v>138.19999999999999</c:v>
                </c:pt>
                <c:pt idx="42">
                  <c:v>129.30000000000001</c:v>
                </c:pt>
                <c:pt idx="43">
                  <c:v>142.19999999999999</c:v>
                </c:pt>
                <c:pt idx="44">
                  <c:v>160.30000000000001</c:v>
                </c:pt>
                <c:pt idx="45">
                  <c:v>147.9</c:v>
                </c:pt>
                <c:pt idx="46">
                  <c:v>149.1</c:v>
                </c:pt>
                <c:pt idx="47">
                  <c:v>150.69999999999999</c:v>
                </c:pt>
                <c:pt idx="48">
                  <c:v>153.30000000000001</c:v>
                </c:pt>
                <c:pt idx="49">
                  <c:v>164.4</c:v>
                </c:pt>
                <c:pt idx="50">
                  <c:v>152.6</c:v>
                </c:pt>
                <c:pt idx="51">
                  <c:v>146.80000000000001</c:v>
                </c:pt>
                <c:pt idx="52">
                  <c:v>123.1</c:v>
                </c:pt>
                <c:pt idx="53">
                  <c:v>158.1</c:v>
                </c:pt>
                <c:pt idx="54">
                  <c:v>170.9913</c:v>
                </c:pt>
                <c:pt idx="55">
                  <c:v>168.4</c:v>
                </c:pt>
                <c:pt idx="56">
                  <c:v>174.6</c:v>
                </c:pt>
                <c:pt idx="57">
                  <c:v>176.6</c:v>
                </c:pt>
                <c:pt idx="58">
                  <c:v>176.4</c:v>
                </c:pt>
              </c:numCache>
            </c:numRef>
          </c:val>
          <c:smooth val="0"/>
          <c:extLst>
            <c:ext xmlns:c16="http://schemas.microsoft.com/office/drawing/2014/chart" uri="{C3380CC4-5D6E-409C-BE32-E72D297353CC}">
              <c16:uniqueId val="{00000009-3628-45E9-8AD4-DA2019542C38}"/>
            </c:ext>
          </c:extLst>
        </c:ser>
        <c:dLbls>
          <c:showLegendKey val="0"/>
          <c:showVal val="0"/>
          <c:showCatName val="0"/>
          <c:showSerName val="0"/>
          <c:showPercent val="0"/>
          <c:showBubbleSize val="0"/>
        </c:dLbls>
        <c:marker val="1"/>
        <c:smooth val="0"/>
        <c:axId val="614323712"/>
        <c:axId val="614325248"/>
      </c:lineChart>
      <c:catAx>
        <c:axId val="614323712"/>
        <c:scaling>
          <c:orientation val="minMax"/>
        </c:scaling>
        <c:delete val="0"/>
        <c:axPos val="b"/>
        <c:majorGridlines>
          <c:spPr>
            <a:ln>
              <a:solidFill>
                <a:schemeClr val="bg1">
                  <a:lumMod val="85000"/>
                </a:schemeClr>
              </a:solidFill>
              <a:prstDash val="sysDash"/>
            </a:ln>
          </c:spPr>
        </c:majorGridlines>
        <c:minorGridlines>
          <c:spPr>
            <a:ln>
              <a:solidFill>
                <a:schemeClr val="bg1">
                  <a:lumMod val="85000"/>
                </a:schemeClr>
              </a:solidFill>
              <a:prstDash val="sysDash"/>
            </a:ln>
          </c:spPr>
        </c:minorGridlines>
        <c:numFmt formatCode="General" sourceLinked="0"/>
        <c:majorTickMark val="out"/>
        <c:minorTickMark val="none"/>
        <c:tickLblPos val="nextTo"/>
        <c:crossAx val="614325248"/>
        <c:crosses val="autoZero"/>
        <c:auto val="1"/>
        <c:lblAlgn val="ctr"/>
        <c:lblOffset val="100"/>
        <c:tickLblSkip val="10"/>
        <c:tickMarkSkip val="5"/>
        <c:noMultiLvlLbl val="0"/>
      </c:catAx>
      <c:valAx>
        <c:axId val="614325248"/>
        <c:scaling>
          <c:orientation val="minMax"/>
          <c:min val="50"/>
        </c:scaling>
        <c:delete val="0"/>
        <c:axPos val="l"/>
        <c:majorGridlines>
          <c:spPr>
            <a:ln>
              <a:solidFill>
                <a:schemeClr val="bg1">
                  <a:lumMod val="85000"/>
                </a:schemeClr>
              </a:solidFill>
              <a:prstDash val="sysDash"/>
            </a:ln>
          </c:spPr>
        </c:majorGridlines>
        <c:title>
          <c:tx>
            <c:rich>
              <a:bodyPr rot="-5400000" vert="horz"/>
              <a:lstStyle/>
              <a:p>
                <a:pPr>
                  <a:defRPr/>
                </a:pPr>
                <a:r>
                  <a:rPr lang="en-AU" b="0" dirty="0"/>
                  <a:t>Bu/Acre</a:t>
                </a:r>
              </a:p>
            </c:rich>
          </c:tx>
          <c:layout>
            <c:manualLayout>
              <c:xMode val="edge"/>
              <c:yMode val="edge"/>
              <c:x val="1.1111111111111125E-2"/>
              <c:y val="0.40549978127735475"/>
            </c:manualLayout>
          </c:layout>
          <c:overlay val="0"/>
        </c:title>
        <c:numFmt formatCode="0" sourceLinked="0"/>
        <c:majorTickMark val="out"/>
        <c:minorTickMark val="none"/>
        <c:tickLblPos val="nextTo"/>
        <c:crossAx val="614323712"/>
        <c:crosses val="autoZero"/>
        <c:crossBetween val="midCat"/>
      </c:valAx>
    </c:plotArea>
    <c:plotVisOnly val="1"/>
    <c:dispBlanksAs val="gap"/>
    <c:showDLblsOverMax val="0"/>
  </c:chart>
  <c:spPr>
    <a:solidFill>
      <a:schemeClr val="bg1"/>
    </a:solidFill>
    <a:ln w="19050">
      <a:solidFill>
        <a:srgbClr val="F6C95B"/>
      </a:solidFill>
    </a:ln>
  </c:spPr>
  <c:externalData r:id="rId1">
    <c:autoUpdate val="0"/>
  </c:externalData>
</c:chartSpace>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482D788-31A0-45B3-BD75-9E70FA2DDE1E}" type="datetimeFigureOut">
              <a:rPr lang="en-US" smtClean="0"/>
              <a:t>5/20/2019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16720BE-FB3A-424E-8587-3680285F337E}" type="slidenum">
              <a:rPr lang="en-US" smtClean="0"/>
              <a:t>‹#›</a:t>
            </a:fld>
            <a:endParaRPr lang="en-US"/>
          </a:p>
        </p:txBody>
      </p:sp>
    </p:spTree>
    <p:extLst>
      <p:ext uri="{BB962C8B-B14F-4D97-AF65-F5344CB8AC3E}">
        <p14:creationId xmlns:p14="http://schemas.microsoft.com/office/powerpoint/2010/main" val="213922224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3"/>
        <p:cNvGrpSpPr/>
        <p:nvPr/>
      </p:nvGrpSpPr>
      <p:grpSpPr>
        <a:xfrm>
          <a:off x="0" y="0"/>
          <a:ext cx="0" cy="0"/>
          <a:chOff x="0" y="0"/>
          <a:chExt cx="0" cy="0"/>
        </a:xfrm>
      </p:grpSpPr>
      <p:sp>
        <p:nvSpPr>
          <p:cNvPr id="134" name="Google Shape;134;g56a250e22e_4_3: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35" name="Google Shape;135;g56a250e22e_4_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64916372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Good Morning – My name is R and I’m from Grain Discovery,  an AgTech company based in Toronto</a:t>
            </a:r>
          </a:p>
          <a:p>
            <a:endParaRPr lang="en-US" dirty="0"/>
          </a:p>
          <a:p>
            <a:r>
              <a:rPr lang="en-US" dirty="0"/>
              <a:t>Our journey commenced just under a year ago,…..</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i="0" u="none" strike="noStrike" kern="1200" dirty="0">
                <a:effectLst/>
                <a:latin typeface="+mn-lt"/>
                <a:ea typeface="+mn-ea"/>
                <a:cs typeface="+mn-cs"/>
              </a:rPr>
              <a:t>Our business is a straight forward idea – an online commodity and traceability marketplace that connects sellers &amp; buyers in the domestic and international markets.</a:t>
            </a:r>
            <a:r>
              <a:rPr lang="en-AU" sz="1200" dirty="0"/>
              <a:t>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20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2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dirty="0"/>
              <a:t>Today, I will touch on: </a:t>
            </a:r>
          </a:p>
          <a:p>
            <a:pPr marL="628650" marR="0" lvl="1"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a:t>The investment landscape in grains industry</a:t>
            </a:r>
          </a:p>
          <a:p>
            <a:pPr marL="628650" marR="0" lvl="1"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a:t>Briefly our business </a:t>
            </a:r>
          </a:p>
          <a:p>
            <a:pPr marL="628650" marR="0" lvl="1"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dirty="0"/>
              <a:t>But will largely focus on our latest traceability project and the technology that drove it – BLOCKCHAIN.</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2826226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Most investments and adoption in ag tech has largely focused on </a:t>
            </a:r>
            <a:r>
              <a:rPr lang="en-US" sz="1200" b="1" kern="1200" dirty="0">
                <a:solidFill>
                  <a:schemeClr val="tx1"/>
                </a:solidFill>
                <a:effectLst/>
                <a:latin typeface="+mn-lt"/>
                <a:ea typeface="+mn-ea"/>
                <a:cs typeface="+mn-cs"/>
              </a:rPr>
              <a:t>crop production.</a:t>
            </a:r>
          </a:p>
          <a:p>
            <a:endParaRPr lang="en-US" sz="1200" b="1" kern="1200" dirty="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a:solidFill>
                  <a:schemeClr val="tx1"/>
                </a:solidFill>
                <a:effectLst/>
                <a:latin typeface="+mn-lt"/>
                <a:ea typeface="+mn-ea"/>
                <a:cs typeface="+mn-cs"/>
              </a:rPr>
              <a:t>So, billions of dollars </a:t>
            </a:r>
            <a:r>
              <a:rPr lang="en-AU" sz="1200" kern="1200" dirty="0">
                <a:solidFill>
                  <a:schemeClr val="tx1"/>
                </a:solidFill>
                <a:effectLst/>
                <a:latin typeface="+mn-lt"/>
                <a:ea typeface="+mn-ea"/>
                <a:cs typeface="+mn-cs"/>
              </a:rPr>
              <a:t>funnelled</a:t>
            </a:r>
            <a:r>
              <a:rPr lang="en-US" sz="1200" kern="1200" dirty="0">
                <a:solidFill>
                  <a:schemeClr val="tx1"/>
                </a:solidFill>
                <a:effectLst/>
                <a:latin typeface="+mn-lt"/>
                <a:ea typeface="+mn-ea"/>
                <a:cs typeface="+mn-cs"/>
              </a:rPr>
              <a:t> into “how do we grow a bigger and better crop”. Think the seed, chemical, fertiliser and precision ag industry - all this smart farm tech.</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And nothing embodies this remarkable achievement more than U.S. corn yield - tripling over the past sixty years!</a:t>
            </a: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a:solidFill>
                  <a:schemeClr val="tx1"/>
                </a:solidFill>
                <a:effectLst/>
                <a:latin typeface="+mn-lt"/>
                <a:ea typeface="+mn-ea"/>
                <a:cs typeface="+mn-cs"/>
              </a:rPr>
              <a:t>But……….. once I have this bumper crop, how do I buy &amp; sell the physical product at the best price.</a:t>
            </a: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pPr marL="0" indent="0">
              <a:buFont typeface="Arial" panose="020B0604020202020204" pitchFamily="34" charset="0"/>
              <a:buNone/>
            </a:pPr>
            <a:r>
              <a:rPr lang="en-US" sz="1200" kern="1200" dirty="0">
                <a:solidFill>
                  <a:schemeClr val="tx1"/>
                </a:solidFill>
                <a:effectLst/>
                <a:latin typeface="+mn-lt"/>
                <a:ea typeface="+mn-ea"/>
                <a:cs typeface="+mn-cs"/>
              </a:rPr>
              <a:t>Tech adoption in the cash market has been a bit more glacial. Its mainly: </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Indicative prices pushed to clients via sms/email</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Execution still happening over the phone with verbal agreement contracts</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Farmer still selling at the local elevator cash board price.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kern="1200" dirty="0">
                <a:solidFill>
                  <a:schemeClr val="tx1"/>
                </a:solidFill>
                <a:effectLst/>
                <a:latin typeface="+mn-lt"/>
                <a:ea typeface="+mn-ea"/>
                <a:cs typeface="+mn-cs"/>
              </a:rPr>
              <a:t>High overhead costs of front office staff</a:t>
            </a:r>
          </a:p>
          <a:p>
            <a:pPr marL="0" indent="0">
              <a:buFont typeface="Arial" panose="020B0604020202020204" pitchFamily="34" charset="0"/>
              <a:buNone/>
            </a:pPr>
            <a:endParaRPr lang="en-US" sz="1200" kern="1200" dirty="0">
              <a:solidFill>
                <a:schemeClr val="tx1"/>
              </a:solidFill>
              <a:effectLst/>
              <a:latin typeface="+mn-lt"/>
              <a:ea typeface="+mn-ea"/>
              <a:cs typeface="+mn-cs"/>
            </a:endParaRPr>
          </a:p>
          <a:p>
            <a:pPr marL="0" indent="0">
              <a:buFont typeface="Arial" panose="020B0604020202020204" pitchFamily="34" charset="0"/>
              <a:buNone/>
            </a:pPr>
            <a:endParaRPr lang="en-US" sz="1200" kern="1200" dirty="0">
              <a:solidFill>
                <a:schemeClr val="tx1"/>
              </a:solidFill>
              <a:effectLst/>
              <a:latin typeface="+mn-lt"/>
              <a:ea typeface="+mn-ea"/>
              <a:cs typeface="+mn-cs"/>
            </a:endParaRPr>
          </a:p>
          <a:p>
            <a:pPr marL="0" indent="0">
              <a:buFont typeface="Arial" panose="020B0604020202020204" pitchFamily="34" charset="0"/>
              <a:buNone/>
            </a:pPr>
            <a:r>
              <a:rPr lang="en-US" sz="1200" kern="1200" dirty="0">
                <a:solidFill>
                  <a:schemeClr val="tx1"/>
                </a:solidFill>
                <a:effectLst/>
                <a:latin typeface="+mn-lt"/>
                <a:ea typeface="+mn-ea"/>
                <a:cs typeface="+mn-cs"/>
              </a:rPr>
              <a:t>We joke about it, but there is some truth that some aspects haven’t changed since our grandparents were farming 60 odd years ago– what other industry has moved at such a pace? </a:t>
            </a:r>
            <a:endParaRPr lang="en-AU" sz="1200" kern="1200" dirty="0">
              <a:solidFill>
                <a:schemeClr val="tx1"/>
              </a:solidFill>
              <a:effectLst/>
              <a:latin typeface="+mn-lt"/>
              <a:ea typeface="+mn-ea"/>
              <a:cs typeface="+mn-cs"/>
            </a:endParaRPr>
          </a:p>
          <a:p>
            <a:endParaRPr lang="en-US" sz="1200" kern="1200" dirty="0">
              <a:solidFill>
                <a:schemeClr val="tx1"/>
              </a:solidFill>
              <a:effectLst/>
              <a:latin typeface="+mn-lt"/>
              <a:ea typeface="+mn-ea"/>
              <a:cs typeface="+mn-cs"/>
            </a:endParaRP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So, this is the area Grain Discovery is focusing on -once this bigger and better crop has been harvested. How do I buy or sell at a better price and do it more efficiently, so it saves me money &amp; time</a:t>
            </a:r>
            <a:endParaRPr lang="en-AU" sz="1200" kern="1200" dirty="0">
              <a:solidFill>
                <a:schemeClr val="tx1"/>
              </a:solidFill>
              <a:effectLst/>
              <a:latin typeface="+mn-lt"/>
              <a:ea typeface="+mn-ea"/>
              <a:cs typeface="+mn-cs"/>
            </a:endParaRPr>
          </a:p>
          <a:p>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Click</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Marketing</a:t>
            </a:r>
            <a:r>
              <a:rPr lang="en-AU" sz="1200" kern="1200" dirty="0">
                <a:solidFill>
                  <a:schemeClr val="tx1"/>
                </a:solidFill>
                <a:effectLst/>
                <a:latin typeface="+mn-lt"/>
                <a:ea typeface="+mn-ea"/>
                <a:cs typeface="+mn-cs"/>
              </a:rPr>
              <a:t> and selling will provide the biggest growth opportunity for those willing to adopt new technology and practices. </a:t>
            </a:r>
          </a:p>
          <a:p>
            <a:pPr marL="171450" indent="-171450">
              <a:buFont typeface="Arial" panose="020B0604020202020204" pitchFamily="34" charset="0"/>
              <a:buChar char="•"/>
            </a:pPr>
            <a:r>
              <a:rPr lang="en-AU" sz="1200" kern="1200" dirty="0">
                <a:solidFill>
                  <a:schemeClr val="tx1"/>
                </a:solidFill>
                <a:effectLst/>
                <a:latin typeface="+mn-lt"/>
                <a:ea typeface="+mn-ea"/>
                <a:cs typeface="+mn-cs"/>
              </a:rPr>
              <a:t>And that is why we are starting to see more money flow into this area with $852 MM last year alone – but largely in the fruit and vegetable area. </a:t>
            </a:r>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121513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Transformations are already occurring. For example, in the chemical industry, generic brands and companies like FBN are already disrupting traditional suppliers. </a:t>
            </a:r>
            <a:endParaRPr lang="en-AU" sz="1200" kern="1200" dirty="0">
              <a:solidFill>
                <a:schemeClr val="tx1"/>
              </a:solidFill>
              <a:effectLst/>
              <a:latin typeface="+mn-lt"/>
              <a:ea typeface="+mn-ea"/>
              <a:cs typeface="+mn-cs"/>
            </a:endParaRPr>
          </a:p>
          <a:p>
            <a:r>
              <a:rPr lang="en-AU" sz="1200" kern="1200" dirty="0">
                <a:solidFill>
                  <a:schemeClr val="tx1"/>
                </a:solidFill>
                <a:effectLst/>
                <a:latin typeface="+mn-lt"/>
                <a:ea typeface="+mn-ea"/>
                <a:cs typeface="+mn-cs"/>
              </a:rPr>
              <a:t> </a:t>
            </a:r>
          </a:p>
          <a:p>
            <a:r>
              <a:rPr lang="en-AU" sz="1200" kern="1200" dirty="0">
                <a:solidFill>
                  <a:schemeClr val="tx1"/>
                </a:solidFill>
                <a:effectLst/>
                <a:latin typeface="+mn-lt"/>
                <a:ea typeface="+mn-ea"/>
                <a:cs typeface="+mn-cs"/>
              </a:rPr>
              <a:t>BIG GRAIN business model has traditional been playing the middleman between farmers and their customers. With profits being made by having more information than the local farmer and co-op they bought from and the food companies they sold to.</a:t>
            </a:r>
          </a:p>
          <a:p>
            <a:r>
              <a:rPr lang="en-AU" sz="1200" kern="1200" dirty="0">
                <a:solidFill>
                  <a:schemeClr val="tx1"/>
                </a:solidFill>
                <a:effectLst/>
                <a:latin typeface="+mn-lt"/>
                <a:ea typeface="+mn-ea"/>
                <a:cs typeface="+mn-cs"/>
              </a:rPr>
              <a:t> </a:t>
            </a:r>
          </a:p>
          <a:p>
            <a:r>
              <a:rPr lang="en-AU" sz="1200" kern="1200" dirty="0">
                <a:solidFill>
                  <a:schemeClr val="tx1"/>
                </a:solidFill>
                <a:effectLst/>
                <a:latin typeface="+mn-lt"/>
                <a:ea typeface="+mn-ea"/>
                <a:cs typeface="+mn-cs"/>
              </a:rPr>
              <a:t>So, like other industries that have become victims of digital disruption (i.e. media, travel and retail) will the same occur for these big supply chain players? </a:t>
            </a:r>
          </a:p>
          <a:p>
            <a:r>
              <a:rPr lang="en-AU" sz="1200" kern="1200" dirty="0">
                <a:solidFill>
                  <a:schemeClr val="tx1"/>
                </a:solidFill>
                <a:effectLst/>
                <a:latin typeface="+mn-lt"/>
                <a:ea typeface="+mn-ea"/>
                <a:cs typeface="+mn-cs"/>
              </a:rPr>
              <a:t> </a:t>
            </a:r>
          </a:p>
          <a:p>
            <a:r>
              <a:rPr lang="en-AU" sz="1200" kern="1200" dirty="0">
                <a:solidFill>
                  <a:schemeClr val="tx1"/>
                </a:solidFill>
                <a:effectLst/>
                <a:latin typeface="+mn-lt"/>
                <a:ea typeface="+mn-ea"/>
                <a:cs typeface="+mn-cs"/>
              </a:rPr>
              <a:t>The winds of change are already blowing. Today, a farmer in Kansas has got as much information at their fingertips then the savviest of Chicago traders! With the ability to get real-time data - weather conditions, FOB prices in Brazil and export volume out of the Black Sea. </a:t>
            </a:r>
          </a:p>
          <a:p>
            <a:r>
              <a:rPr lang="en-AU" sz="1200" kern="1200" dirty="0">
                <a:solidFill>
                  <a:schemeClr val="tx1"/>
                </a:solidFill>
                <a:effectLst/>
                <a:latin typeface="+mn-lt"/>
                <a:ea typeface="+mn-ea"/>
                <a:cs typeface="+mn-cs"/>
              </a:rPr>
              <a:t> </a:t>
            </a:r>
          </a:p>
          <a:p>
            <a:r>
              <a:rPr lang="en-AU" sz="1200" kern="1200" dirty="0">
                <a:solidFill>
                  <a:schemeClr val="tx1"/>
                </a:solidFill>
                <a:effectLst/>
                <a:latin typeface="+mn-lt"/>
                <a:ea typeface="+mn-ea"/>
                <a:cs typeface="+mn-cs"/>
              </a:rPr>
              <a:t>This has decreased farmers’ dependence on the middlemen and lowered the spread BIG GRAIN used to make on such deals. </a:t>
            </a:r>
          </a:p>
          <a:p>
            <a:r>
              <a:rPr lang="en-AU" sz="1200" kern="1200" dirty="0">
                <a:solidFill>
                  <a:schemeClr val="tx1"/>
                </a:solidFill>
                <a:effectLst/>
                <a:latin typeface="+mn-lt"/>
                <a:ea typeface="+mn-ea"/>
                <a:cs typeface="+mn-cs"/>
              </a:rPr>
              <a:t> </a:t>
            </a:r>
          </a:p>
          <a:p>
            <a:r>
              <a:rPr lang="en-AU" sz="1200" kern="1200" dirty="0">
                <a:solidFill>
                  <a:schemeClr val="tx1"/>
                </a:solidFill>
                <a:effectLst/>
                <a:latin typeface="+mn-lt"/>
                <a:ea typeface="+mn-ea"/>
                <a:cs typeface="+mn-cs"/>
              </a:rPr>
              <a:t>So, with the industry in transition </a:t>
            </a:r>
            <a:r>
              <a:rPr lang="en-CA" sz="1200" kern="1200" dirty="0">
                <a:solidFill>
                  <a:schemeClr val="tx1"/>
                </a:solidFill>
                <a:effectLst/>
                <a:latin typeface="+mn-lt"/>
                <a:ea typeface="+mn-ea"/>
                <a:cs typeface="+mn-cs"/>
              </a:rPr>
              <a:t>driven by record low margins, </a:t>
            </a:r>
            <a:r>
              <a:rPr lang="en-AU" sz="1200" kern="1200" dirty="0">
                <a:solidFill>
                  <a:schemeClr val="tx1"/>
                </a:solidFill>
                <a:effectLst/>
                <a:latin typeface="+mn-lt"/>
                <a:ea typeface="+mn-ea"/>
                <a:cs typeface="+mn-cs"/>
              </a:rPr>
              <a:t>accumulation of grain must be more efficient and the “old ways” re-examined!</a:t>
            </a: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1153940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AU" sz="1200" kern="1200" dirty="0">
                <a:solidFill>
                  <a:schemeClr val="tx1"/>
                </a:solidFill>
                <a:effectLst/>
                <a:latin typeface="+mn-lt"/>
                <a:ea typeface="+mn-ea"/>
                <a:cs typeface="+mn-cs"/>
              </a:rPr>
              <a:t>The supply chain has always </a:t>
            </a:r>
            <a:r>
              <a:rPr lang="en-AU" sz="1200" b="0" kern="1200" dirty="0">
                <a:solidFill>
                  <a:schemeClr val="tx1"/>
                </a:solidFill>
                <a:effectLst/>
                <a:latin typeface="+mn-lt"/>
                <a:ea typeface="+mn-ea"/>
                <a:cs typeface="+mn-cs"/>
              </a:rPr>
              <a:t>been opaque, which disadvantages all users</a:t>
            </a:r>
            <a:r>
              <a:rPr lang="en-AU" sz="1200" kern="1200" dirty="0">
                <a:solidFill>
                  <a:schemeClr val="tx1"/>
                </a:solidFill>
                <a:effectLst/>
                <a:latin typeface="+mn-lt"/>
                <a:ea typeface="+mn-ea"/>
                <a:cs typeface="+mn-cs"/>
              </a:rPr>
              <a:t>, the key pain points being: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100" kern="1200" dirty="0">
              <a:solidFill>
                <a:schemeClr val="tx1"/>
              </a:solidFill>
              <a:effectLst/>
              <a:latin typeface="+mn-lt"/>
              <a:ea typeface="+mn-ea"/>
              <a:cs typeface="+mn-cs"/>
            </a:endParaRPr>
          </a:p>
          <a:p>
            <a:r>
              <a:rPr lang="en-AU" sz="1200" b="1" kern="1200" dirty="0">
                <a:solidFill>
                  <a:schemeClr val="tx1"/>
                </a:solidFill>
                <a:effectLst/>
                <a:latin typeface="+mn-lt"/>
                <a:ea typeface="+mn-ea"/>
                <a:cs typeface="+mn-cs"/>
              </a:rPr>
              <a:t> FARMERS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How do I efficiently use my onfarm storage built over the past decade to my best advantage?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Farmers want to offer direct from their private storage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CA" sz="1200" dirty="0"/>
              <a:t>Accumulate a wealth of data with no means to monetize it</a:t>
            </a:r>
            <a:endParaRPr lang="en-AU" sz="1200" kern="1200" dirty="0">
              <a:solidFill>
                <a:schemeClr val="tx1"/>
              </a:solidFill>
              <a:effectLst/>
              <a:latin typeface="+mn-lt"/>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Whilst they work as </a:t>
            </a:r>
            <a:r>
              <a:rPr lang="en-AU" sz="1200" b="0" kern="1200" dirty="0">
                <a:solidFill>
                  <a:schemeClr val="tx1"/>
                </a:solidFill>
                <a:effectLst/>
                <a:latin typeface="+mn-lt"/>
                <a:ea typeface="+mn-ea"/>
                <a:cs typeface="+mn-cs"/>
              </a:rPr>
              <a:t>individuals</a:t>
            </a:r>
            <a:r>
              <a:rPr lang="en-AU" sz="1200" kern="1200" dirty="0">
                <a:solidFill>
                  <a:schemeClr val="tx1"/>
                </a:solidFill>
                <a:effectLst/>
                <a:latin typeface="+mn-lt"/>
                <a:ea typeface="+mn-ea"/>
                <a:cs typeface="+mn-cs"/>
              </a:rPr>
              <a:t>, more or less price takers, and generally lack bargaining power which undermines their ability in getting a fair price. </a:t>
            </a:r>
            <a:endParaRPr lang="en-US" sz="1100" kern="1200" dirty="0">
              <a:solidFill>
                <a:schemeClr val="tx1"/>
              </a:solidFill>
              <a:effectLst/>
              <a:latin typeface="+mn-lt"/>
              <a:ea typeface="+mn-ea"/>
              <a:cs typeface="+mn-cs"/>
            </a:endParaRP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r>
              <a:rPr lang="en-AU" sz="1200" b="1" kern="1200" dirty="0">
                <a:solidFill>
                  <a:schemeClr val="tx1"/>
                </a:solidFill>
                <a:effectLst/>
                <a:latin typeface="+mn-lt"/>
                <a:ea typeface="+mn-ea"/>
                <a:cs typeface="+mn-cs"/>
              </a:rPr>
              <a:t>BUYERS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Time &amp; Costs - boots on the ground trading teams are expensive</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Front office staff still spend most of their day </a:t>
            </a:r>
          </a:p>
          <a:p>
            <a:pPr marL="457200" marR="0" lvl="1"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a:solidFill>
                  <a:schemeClr val="tx1"/>
                </a:solidFill>
                <a:effectLst/>
                <a:latin typeface="+mn-lt"/>
                <a:ea typeface="+mn-ea"/>
                <a:cs typeface="+mn-cs"/>
              </a:rPr>
              <a:t>i) answering phone calls </a:t>
            </a:r>
          </a:p>
          <a:p>
            <a:pPr marL="457200" marR="0" lvl="1"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a:solidFill>
                  <a:schemeClr val="tx1"/>
                </a:solidFill>
                <a:effectLst/>
                <a:latin typeface="+mn-lt"/>
                <a:ea typeface="+mn-ea"/>
                <a:cs typeface="+mn-cs"/>
              </a:rPr>
              <a:t>ii) entering contracts </a:t>
            </a:r>
          </a:p>
          <a:p>
            <a:pPr marL="457200" marR="0" lvl="1"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a:solidFill>
                  <a:schemeClr val="tx1"/>
                </a:solidFill>
                <a:effectLst/>
                <a:latin typeface="+mn-lt"/>
                <a:ea typeface="+mn-ea"/>
                <a:cs typeface="+mn-cs"/>
              </a:rPr>
              <a:t>iii) confirming contract specs and</a:t>
            </a:r>
          </a:p>
          <a:p>
            <a:pPr marL="457200" marR="0" lvl="1"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a:solidFill>
                  <a:schemeClr val="tx1"/>
                </a:solidFill>
                <a:effectLst/>
                <a:latin typeface="+mn-lt"/>
                <a:ea typeface="+mn-ea"/>
                <a:cs typeface="+mn-cs"/>
              </a:rPr>
              <a:t>iv) monitoring this ever-increasing paper trail.</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b="0" kern="1200" dirty="0">
                <a:solidFill>
                  <a:schemeClr val="tx1"/>
                </a:solidFill>
                <a:effectLst/>
                <a:latin typeface="+mn-lt"/>
                <a:ea typeface="+mn-ea"/>
                <a:cs typeface="+mn-cs"/>
              </a:rPr>
              <a:t>Its 2019!</a:t>
            </a:r>
            <a:r>
              <a:rPr lang="en-AU" sz="1200" kern="1200" dirty="0">
                <a:solidFill>
                  <a:schemeClr val="tx1"/>
                </a:solidFill>
                <a:effectLst/>
                <a:latin typeface="+mn-lt"/>
                <a:ea typeface="+mn-ea"/>
                <a:cs typeface="+mn-cs"/>
              </a:rPr>
              <a:t> A lot of these manual task can be automated, resulting in greater efficiencies and costs savings that will allow a buyer to put a better bid out there to compete with their competitors. </a:t>
            </a:r>
          </a:p>
          <a:p>
            <a:r>
              <a:rPr lang="en-AU" sz="1200" kern="1200" dirty="0">
                <a:solidFill>
                  <a:schemeClr val="tx1"/>
                </a:solidFill>
                <a:effectLst/>
                <a:latin typeface="+mn-lt"/>
                <a:ea typeface="+mn-ea"/>
                <a:cs typeface="+mn-cs"/>
              </a:rPr>
              <a:t> </a:t>
            </a:r>
          </a:p>
          <a:p>
            <a:r>
              <a:rPr lang="en-AU" sz="1200" b="1" kern="1200" dirty="0">
                <a:solidFill>
                  <a:schemeClr val="tx1"/>
                </a:solidFill>
                <a:effectLst/>
                <a:latin typeface="+mn-lt"/>
                <a:ea typeface="+mn-ea"/>
                <a:cs typeface="+mn-cs"/>
              </a:rPr>
              <a:t>CUSTOMERS</a:t>
            </a:r>
          </a:p>
          <a:p>
            <a:pPr marL="171450" lvl="0" indent="-171450">
              <a:buFont typeface="Arial" panose="020B0604020202020204" pitchFamily="34" charset="0"/>
              <a:buChar char="•"/>
            </a:pPr>
            <a:r>
              <a:rPr lang="en-AU" sz="1200" b="0" kern="1200" dirty="0">
                <a:solidFill>
                  <a:schemeClr val="tx1"/>
                </a:solidFill>
                <a:effectLst/>
                <a:latin typeface="+mn-lt"/>
                <a:ea typeface="+mn-ea"/>
                <a:cs typeface="+mn-cs"/>
              </a:rPr>
              <a:t>Knowing where your food originates is an important food safety measure. Customers ask –</a:t>
            </a:r>
          </a:p>
          <a:p>
            <a:pPr marL="628650" lvl="1" indent="-171450">
              <a:buFont typeface="Arial" panose="020B0604020202020204" pitchFamily="34" charset="0"/>
              <a:buChar char="•"/>
            </a:pPr>
            <a:r>
              <a:rPr lang="en-AU" dirty="0"/>
              <a:t>Where does my food come from?</a:t>
            </a:r>
          </a:p>
          <a:p>
            <a:pPr marL="628650" lvl="1" indent="-171450">
              <a:buFont typeface="Arial" panose="020B0604020202020204" pitchFamily="34" charset="0"/>
              <a:buChar char="•"/>
            </a:pPr>
            <a:r>
              <a:rPr lang="en-AU" dirty="0"/>
              <a:t>What was the journey?</a:t>
            </a:r>
          </a:p>
          <a:p>
            <a:pPr marL="628650" lvl="1" indent="-171450">
              <a:buFont typeface="Arial" panose="020B0604020202020204" pitchFamily="34" charset="0"/>
              <a:buChar char="•"/>
            </a:pPr>
            <a:r>
              <a:rPr lang="en-AU" dirty="0"/>
              <a:t>What chemicals were used? </a:t>
            </a: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r>
              <a:rPr lang="en-AU" sz="1200" kern="1200" dirty="0">
                <a:solidFill>
                  <a:schemeClr val="tx1"/>
                </a:solidFill>
                <a:effectLst/>
                <a:latin typeface="+mn-lt"/>
                <a:ea typeface="+mn-ea"/>
                <a:cs typeface="+mn-cs"/>
              </a:rPr>
              <a:t>Farm to fork traceability is essential for organic and non-GM crops but will soon be a requirement for all commodities.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CA" sz="1200" dirty="0"/>
              <a:t>Whilst supply chain participants each maintain their own ledger; this siloed information means traceability difficult/impossible</a:t>
            </a: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08789492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CA" sz="1200" kern="1200" dirty="0">
                <a:solidFill>
                  <a:schemeClr val="tx1"/>
                </a:solidFill>
                <a:effectLst/>
                <a:latin typeface="+mn-lt"/>
                <a:ea typeface="+mn-ea"/>
                <a:cs typeface="+mn-cs"/>
              </a:rPr>
              <a:t>The solution an online commodity &amp; traceability marketplace that connects the buyer with a seller in a transparent and secure platform, where trades are confirmed INSTANTLY at their TARGET PRICE.</a:t>
            </a:r>
            <a:endParaRPr lang="en-AU" sz="1200" kern="1200" dirty="0">
              <a:solidFill>
                <a:schemeClr val="tx1"/>
              </a:solidFill>
              <a:effectLst/>
              <a:latin typeface="+mn-lt"/>
              <a:ea typeface="+mn-ea"/>
              <a:cs typeface="+mn-cs"/>
            </a:endParaRPr>
          </a:p>
          <a:p>
            <a:pPr marL="0" indent="0">
              <a:buFont typeface="Arial" panose="020B0604020202020204" pitchFamily="34" charset="0"/>
              <a:buNone/>
            </a:pPr>
            <a:endParaRPr lang="en-AU" sz="1200" kern="1200" dirty="0">
              <a:solidFill>
                <a:schemeClr val="tx1"/>
              </a:solidFill>
              <a:effectLst/>
              <a:latin typeface="+mn-lt"/>
              <a:ea typeface="+mn-ea"/>
              <a:cs typeface="+mn-cs"/>
            </a:endParaRPr>
          </a:p>
          <a:p>
            <a:pPr marL="0" indent="0">
              <a:buFont typeface="Arial" panose="020B0604020202020204" pitchFamily="34" charset="0"/>
              <a:buNone/>
            </a:pPr>
            <a:r>
              <a:rPr lang="en-AU" sz="1200" kern="1200" dirty="0">
                <a:solidFill>
                  <a:schemeClr val="tx1"/>
                </a:solidFill>
                <a:effectLst/>
                <a:latin typeface="+mn-lt"/>
                <a:ea typeface="+mn-ea"/>
                <a:cs typeface="+mn-cs"/>
              </a:rPr>
              <a:t>Our company “Grain Discovery” is targeting </a:t>
            </a:r>
            <a:r>
              <a:rPr lang="en-CA" sz="1200" kern="1200" dirty="0">
                <a:solidFill>
                  <a:schemeClr val="tx1"/>
                </a:solidFill>
                <a:effectLst/>
                <a:latin typeface="+mn-lt"/>
                <a:ea typeface="+mn-ea"/>
                <a:cs typeface="+mn-cs"/>
              </a:rPr>
              <a:t>four different transactions that occur along the supply chain: -   </a:t>
            </a:r>
          </a:p>
          <a:p>
            <a:pPr marL="0" indent="0">
              <a:buFont typeface="Arial" panose="020B0604020202020204" pitchFamily="34" charset="0"/>
              <a:buNone/>
            </a:pPr>
            <a:endParaRPr lang="en-AU" sz="1200" kern="1200" dirty="0">
              <a:solidFill>
                <a:schemeClr val="tx1"/>
              </a:solidFill>
              <a:effectLst/>
              <a:latin typeface="+mn-lt"/>
              <a:ea typeface="+mn-ea"/>
              <a:cs typeface="+mn-cs"/>
            </a:endParaRPr>
          </a:p>
          <a:p>
            <a:pPr marL="171450" lvl="0" indent="-171450">
              <a:buFont typeface="Arial" panose="020B0604020202020204" pitchFamily="34" charset="0"/>
              <a:buChar char="•"/>
            </a:pPr>
            <a:r>
              <a:rPr lang="en-AU" sz="1200" b="1" kern="1200" dirty="0">
                <a:solidFill>
                  <a:schemeClr val="tx1"/>
                </a:solidFill>
                <a:effectLst/>
                <a:latin typeface="+mn-lt"/>
                <a:ea typeface="+mn-ea"/>
                <a:cs typeface="+mn-cs"/>
              </a:rPr>
              <a:t>On Farm - </a:t>
            </a:r>
            <a:r>
              <a:rPr lang="en-AU" sz="1200" b="0" kern="1200" dirty="0">
                <a:solidFill>
                  <a:schemeClr val="tx1"/>
                </a:solidFill>
                <a:effectLst/>
                <a:latin typeface="+mn-lt"/>
                <a:ea typeface="+mn-ea"/>
                <a:cs typeface="+mn-cs"/>
              </a:rPr>
              <a:t>Offered direct from the farm or a set delivery radius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b="1" kern="1200" dirty="0">
                <a:solidFill>
                  <a:schemeClr val="tx1"/>
                </a:solidFill>
                <a:effectLst/>
                <a:latin typeface="+mn-lt"/>
                <a:ea typeface="+mn-ea"/>
                <a:cs typeface="+mn-cs"/>
              </a:rPr>
              <a:t>Elevator – </a:t>
            </a:r>
            <a:r>
              <a:rPr lang="en-AU" sz="1200" b="0" kern="1200" dirty="0">
                <a:solidFill>
                  <a:schemeClr val="tx1"/>
                </a:solidFill>
                <a:effectLst/>
                <a:latin typeface="+mn-lt"/>
                <a:ea typeface="+mn-ea"/>
                <a:cs typeface="+mn-cs"/>
              </a:rPr>
              <a:t>Delivered into a public elevator/ feedlot / ethanol plant</a:t>
            </a:r>
            <a:endParaRPr lang="en-AU" sz="1200" b="1" kern="1200" dirty="0">
              <a:solidFill>
                <a:schemeClr val="tx1"/>
              </a:solidFill>
              <a:effectLst/>
              <a:latin typeface="+mn-lt"/>
              <a:ea typeface="+mn-ea"/>
              <a:cs typeface="+mn-cs"/>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b="1" kern="1200" dirty="0">
                <a:solidFill>
                  <a:schemeClr val="tx1"/>
                </a:solidFill>
                <a:effectLst/>
                <a:latin typeface="+mn-lt"/>
                <a:ea typeface="+mn-ea"/>
                <a:cs typeface="+mn-cs"/>
              </a:rPr>
              <a:t>Exports - </a:t>
            </a:r>
            <a:r>
              <a:rPr lang="en-AU" sz="1200" kern="1200" dirty="0">
                <a:solidFill>
                  <a:schemeClr val="tx1"/>
                </a:solidFill>
                <a:effectLst/>
                <a:latin typeface="+mn-lt"/>
                <a:ea typeface="+mn-ea"/>
                <a:cs typeface="+mn-cs"/>
              </a:rPr>
              <a:t>20 ft containers packed and delivered to a shipping export terminal</a:t>
            </a:r>
            <a:endParaRPr lang="en-AU" sz="1200" b="1" kern="1200" dirty="0">
              <a:solidFill>
                <a:schemeClr val="tx1"/>
              </a:solidFill>
              <a:effectLst/>
              <a:latin typeface="+mn-lt"/>
              <a:ea typeface="+mn-ea"/>
              <a:cs typeface="+mn-cs"/>
            </a:endParaRPr>
          </a:p>
          <a:p>
            <a:pPr marL="171450" lvl="0" indent="-171450">
              <a:buFont typeface="Arial" panose="020B0604020202020204" pitchFamily="34" charset="0"/>
              <a:buChar char="•"/>
            </a:pPr>
            <a:r>
              <a:rPr lang="en-AU" sz="1200" b="1" kern="1200" dirty="0">
                <a:solidFill>
                  <a:schemeClr val="tx1"/>
                </a:solidFill>
                <a:effectLst/>
                <a:latin typeface="+mn-lt"/>
                <a:ea typeface="+mn-ea"/>
                <a:cs typeface="+mn-cs"/>
              </a:rPr>
              <a:t>Forward - </a:t>
            </a:r>
            <a:r>
              <a:rPr lang="en-AU" sz="1200" kern="1200" dirty="0">
                <a:solidFill>
                  <a:schemeClr val="tx1"/>
                </a:solidFill>
                <a:effectLst/>
                <a:latin typeface="+mn-lt"/>
                <a:ea typeface="+mn-ea"/>
                <a:cs typeface="+mn-cs"/>
              </a:rPr>
              <a:t>Price is ‘locked in’ for future delivery</a:t>
            </a:r>
          </a:p>
          <a:p>
            <a:endParaRPr lang="en-AU" dirty="0"/>
          </a:p>
          <a:p>
            <a:pPr marL="0" indent="0">
              <a:buFont typeface="Arial" panose="020B0604020202020204" pitchFamily="34" charset="0"/>
              <a:buNone/>
            </a:pPr>
            <a:r>
              <a:rPr lang="en-AU" sz="1200" kern="1200" dirty="0">
                <a:solidFill>
                  <a:schemeClr val="tx1"/>
                </a:solidFill>
                <a:effectLst/>
                <a:latin typeface="+mn-lt"/>
                <a:ea typeface="+mn-ea"/>
                <a:cs typeface="+mn-cs"/>
              </a:rPr>
              <a:t>The idea of an online marketplace isn’t new and various systems have existed for nearly two decades. </a:t>
            </a:r>
          </a:p>
          <a:p>
            <a:pPr marL="171450" indent="-171450">
              <a:buFont typeface="Arial" panose="020B0604020202020204" pitchFamily="34" charset="0"/>
              <a:buChar char="•"/>
            </a:pPr>
            <a:r>
              <a:rPr lang="en-AU" sz="1200" kern="1200" dirty="0">
                <a:solidFill>
                  <a:schemeClr val="tx1"/>
                </a:solidFill>
                <a:effectLst/>
                <a:latin typeface="+mn-lt"/>
                <a:ea typeface="+mn-ea"/>
                <a:cs typeface="+mn-cs"/>
              </a:rPr>
              <a:t>The </a:t>
            </a:r>
            <a:r>
              <a:rPr lang="en-AU" sz="1200" b="1" kern="1200" dirty="0">
                <a:solidFill>
                  <a:schemeClr val="tx1"/>
                </a:solidFill>
                <a:effectLst/>
                <a:latin typeface="+mn-lt"/>
                <a:ea typeface="+mn-ea"/>
                <a:cs typeface="+mn-cs"/>
              </a:rPr>
              <a:t>first wave </a:t>
            </a:r>
            <a:r>
              <a:rPr lang="en-AU" sz="1200" kern="1200" dirty="0">
                <a:solidFill>
                  <a:schemeClr val="tx1"/>
                </a:solidFill>
                <a:effectLst/>
                <a:latin typeface="+mn-lt"/>
                <a:ea typeface="+mn-ea"/>
                <a:cs typeface="+mn-cs"/>
              </a:rPr>
              <a:t>was during the dot com days</a:t>
            </a:r>
          </a:p>
          <a:p>
            <a:pPr marL="171450" indent="-171450">
              <a:buFont typeface="Arial" panose="020B0604020202020204" pitchFamily="34" charset="0"/>
              <a:buChar char="•"/>
            </a:pPr>
            <a:r>
              <a:rPr lang="en-AU" sz="1200" kern="1200" dirty="0">
                <a:solidFill>
                  <a:schemeClr val="tx1"/>
                </a:solidFill>
                <a:effectLst/>
                <a:latin typeface="+mn-lt"/>
                <a:ea typeface="+mn-ea"/>
                <a:cs typeface="+mn-cs"/>
              </a:rPr>
              <a:t>The </a:t>
            </a:r>
            <a:r>
              <a:rPr lang="en-AU" sz="1200" b="1" kern="1200" dirty="0">
                <a:solidFill>
                  <a:schemeClr val="tx1"/>
                </a:solidFill>
                <a:effectLst/>
                <a:latin typeface="+mn-lt"/>
                <a:ea typeface="+mn-ea"/>
                <a:cs typeface="+mn-cs"/>
              </a:rPr>
              <a:t>second wave </a:t>
            </a:r>
            <a:r>
              <a:rPr lang="en-AU" sz="1200" kern="1200" dirty="0">
                <a:solidFill>
                  <a:schemeClr val="tx1"/>
                </a:solidFill>
                <a:effectLst/>
                <a:latin typeface="+mn-lt"/>
                <a:ea typeface="+mn-ea"/>
                <a:cs typeface="+mn-cs"/>
              </a:rPr>
              <a:t>was ten years ago</a:t>
            </a:r>
          </a:p>
          <a:p>
            <a:pPr marL="171450" indent="-171450">
              <a:buFont typeface="Arial" panose="020B0604020202020204" pitchFamily="34" charset="0"/>
              <a:buChar char="•"/>
            </a:pPr>
            <a:r>
              <a:rPr lang="en-AU" sz="1200" kern="1200" dirty="0">
                <a:solidFill>
                  <a:schemeClr val="tx1"/>
                </a:solidFill>
                <a:effectLst/>
                <a:latin typeface="+mn-lt"/>
                <a:ea typeface="+mn-ea"/>
                <a:cs typeface="+mn-cs"/>
              </a:rPr>
              <a:t>I believe we are entering the </a:t>
            </a:r>
            <a:r>
              <a:rPr lang="en-AU" sz="1200" b="1" kern="1200" dirty="0">
                <a:solidFill>
                  <a:schemeClr val="tx1"/>
                </a:solidFill>
                <a:effectLst/>
                <a:latin typeface="+mn-lt"/>
                <a:ea typeface="+mn-ea"/>
                <a:cs typeface="+mn-cs"/>
              </a:rPr>
              <a:t>third wave </a:t>
            </a:r>
            <a:r>
              <a:rPr lang="en-AU" sz="1200" kern="1200" dirty="0">
                <a:solidFill>
                  <a:schemeClr val="tx1"/>
                </a:solidFill>
                <a:effectLst/>
                <a:latin typeface="+mn-lt"/>
                <a:ea typeface="+mn-ea"/>
                <a:cs typeface="+mn-cs"/>
              </a:rPr>
              <a:t>of this tech being successfully adopted as previous entries were just a bit “too early” for wide spread adoption.</a:t>
            </a:r>
          </a:p>
          <a:p>
            <a:r>
              <a:rPr lang="en-AU" sz="1200" kern="1200" dirty="0">
                <a:solidFill>
                  <a:schemeClr val="tx1"/>
                </a:solidFill>
                <a:effectLst/>
                <a:latin typeface="+mn-lt"/>
                <a:ea typeface="+mn-ea"/>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kern="1200" dirty="0">
                <a:solidFill>
                  <a:schemeClr val="tx1"/>
                </a:solidFill>
                <a:effectLst/>
                <a:latin typeface="+mn-lt"/>
                <a:ea typeface="+mn-ea"/>
                <a:cs typeface="+mn-cs"/>
              </a:rPr>
              <a:t>So WHY is NOW is the right time?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The world is in the palm of your hand, allowing instant connectivity</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Onfarm storage has changed the traditional way of marketing</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Industry in transition, low margins. Necessity drives innovation.</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AU" sz="1200" kern="1200" dirty="0">
                <a:solidFill>
                  <a:schemeClr val="tx1"/>
                </a:solidFill>
                <a:effectLst/>
                <a:latin typeface="+mn-lt"/>
                <a:ea typeface="+mn-ea"/>
                <a:cs typeface="+mn-cs"/>
              </a:rPr>
              <a:t>Finally, blockchain technology adds security to transactions acting as a tamper-proof, immutable ledger, recording each trade.</a:t>
            </a:r>
          </a:p>
          <a:p>
            <a:endParaRPr lang="en-AU" dirty="0"/>
          </a:p>
          <a:p>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026881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US" sz="1200" b="0" dirty="0">
                <a:latin typeface="Calibri" panose="020F0502020204030204" pitchFamily="34" charset="0"/>
              </a:rPr>
              <a:t>Blockchain is the tech under the hood of Grain Discovery. I could go on about blockchain 101 for an hour, but for those who are not familiar, blockchain is basically an online ledger for record keeping and data sharing.</a:t>
            </a:r>
          </a:p>
          <a:p>
            <a:pPr marL="171450" indent="-171450">
              <a:buFont typeface="Arial" panose="020B0604020202020204" pitchFamily="34" charset="0"/>
              <a:buChar char="•"/>
            </a:pPr>
            <a:endParaRPr lang="en-US" sz="1200" b="0" dirty="0">
              <a:latin typeface="Calibri" panose="020F0502020204030204" pitchFamily="34" charset="0"/>
              <a:cs typeface="Calibri"/>
            </a:endParaRPr>
          </a:p>
          <a:p>
            <a:pPr marL="171450" indent="-171450">
              <a:buFont typeface="Arial" panose="020B0604020202020204" pitchFamily="34" charset="0"/>
              <a:buChar char="•"/>
            </a:pPr>
            <a:r>
              <a:rPr lang="en-US" sz="1200" b="0" dirty="0">
                <a:latin typeface="Calibri" panose="020F0502020204030204" pitchFamily="34" charset="0"/>
                <a:cs typeface="Calibri"/>
              </a:rPr>
              <a:t>Each organisation participates on an equal footing, retaining ownership and control of their data and may elect to share information when it is beneficial to do so</a:t>
            </a:r>
          </a:p>
          <a:p>
            <a:pPr marL="171450" indent="-171450">
              <a:buFont typeface="Arial" panose="020B0604020202020204" pitchFamily="34" charset="0"/>
              <a:buChar char="•"/>
            </a:pPr>
            <a:endParaRPr lang="en-US" sz="1200" b="0" dirty="0">
              <a:latin typeface="Calibri" panose="020F0502020204030204" pitchFamily="34" charset="0"/>
              <a:cs typeface="Calibri"/>
            </a:endParaRPr>
          </a:p>
          <a:p>
            <a:pPr marL="628650" marR="0" lvl="1"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200" b="0" dirty="0">
                <a:latin typeface="Calibri" panose="020F0502020204030204" pitchFamily="34" charset="0"/>
                <a:cs typeface="Calibri"/>
              </a:rPr>
              <a:t>So for example, if I'm a trader and I'm selling to a flour mill. They don’t need to see my original purchase contract from the farmer I bought from, only that it originated from that farm.</a:t>
            </a:r>
          </a:p>
          <a:p>
            <a:pPr marL="171450" indent="-171450">
              <a:buFont typeface="Arial" panose="020B0604020202020204" pitchFamily="34" charset="0"/>
              <a:buChar char="•"/>
            </a:pPr>
            <a:endParaRPr lang="en-US" sz="1200" b="0" dirty="0">
              <a:latin typeface="Calibri" panose="020F0502020204030204" pitchFamily="34" charset="0"/>
              <a:cs typeface="Calibri"/>
            </a:endParaRPr>
          </a:p>
          <a:p>
            <a:pPr marL="171450" indent="-171450">
              <a:buFont typeface="Arial" panose="020B0604020202020204" pitchFamily="34" charset="0"/>
              <a:buChar char="•"/>
            </a:pPr>
            <a:r>
              <a:rPr lang="en-US" sz="1200" b="0" dirty="0">
                <a:latin typeface="Calibri" panose="020F0502020204030204" pitchFamily="34" charset="0"/>
                <a:cs typeface="Calibri"/>
              </a:rPr>
              <a:t>New data is added in "blocks" "chained" to previous data entries</a:t>
            </a:r>
          </a:p>
          <a:p>
            <a:pPr marL="457200" lvl="1" indent="0">
              <a:buFont typeface="Arial" panose="020B0604020202020204" pitchFamily="34" charset="0"/>
              <a:buNone/>
            </a:pPr>
            <a:endParaRPr lang="en-US" sz="1200" b="0" dirty="0">
              <a:latin typeface="Calibri" panose="020F0502020204030204" pitchFamily="34" charset="0"/>
              <a:cs typeface="Calibri"/>
            </a:endParaRPr>
          </a:p>
          <a:p>
            <a:pPr marL="171450" indent="-171450">
              <a:buFont typeface="Arial" panose="020B0604020202020204" pitchFamily="34" charset="0"/>
              <a:buChar char="•"/>
            </a:pPr>
            <a:r>
              <a:rPr lang="en-US" sz="1200" b="0" dirty="0">
                <a:latin typeface="Calibri" panose="020F0502020204030204" pitchFamily="34" charset="0"/>
                <a:cs typeface="Calibri"/>
              </a:rPr>
              <a:t> Each data entry cannot be forged or altered. </a:t>
            </a:r>
          </a:p>
          <a:p>
            <a:pPr marL="628650" lvl="1" indent="-171450">
              <a:buFont typeface="Arial" panose="020B0604020202020204" pitchFamily="34" charset="0"/>
              <a:buChar char="•"/>
            </a:pPr>
            <a:r>
              <a:rPr lang="en-US" sz="1200" b="0" dirty="0">
                <a:latin typeface="Calibri" panose="020F0502020204030204" pitchFamily="34" charset="0"/>
                <a:cs typeface="Calibri"/>
              </a:rPr>
              <a:t>So you can see how this would be very useful in the supply chain.</a:t>
            </a:r>
          </a:p>
          <a:p>
            <a:pPr marL="171450" indent="-171450">
              <a:buFont typeface="Arial" panose="020B0604020202020204" pitchFamily="34" charset="0"/>
              <a:buChar char="•"/>
            </a:pPr>
            <a:endParaRPr lang="en-US" sz="1200" b="0" dirty="0">
              <a:latin typeface="Calibri" panose="020F0502020204030204" pitchFamily="34" charset="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latin typeface="-apple-system"/>
              </a:rPr>
              <a:t>It is also important to note, that blockchain does NOT replace legacy systems; blockchain is a layer that sits above your system. </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US" dirty="0">
              <a:latin typeface="-apple-system"/>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dirty="0">
                <a:latin typeface="-apple-system"/>
              </a:rPr>
              <a:t>In other words, when evaluating blockchain use cases, you should generally prefer those which enhance the value of an existing system vs. those which create an entirely new system of record.</a:t>
            </a:r>
            <a:endParaRPr lang="en-US" dirty="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latin typeface="-apple-system"/>
            </a:endParaRPr>
          </a:p>
          <a:p>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7199224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Now, ledgers have been with us since the dawn of time (click) </a:t>
            </a:r>
          </a:p>
          <a:p>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A distributed ledger is just a continuation of this technology!</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cs typeface="Calibri"/>
            </a:endParaRP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8112657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dirty="0"/>
              <a:t>Currently most business ledgers operate in isolation. </a:t>
            </a:r>
          </a:p>
          <a:p>
            <a:endParaRPr lang="en-US" b="1" dirty="0"/>
          </a:p>
          <a:p>
            <a:r>
              <a:rPr lang="en-US" b="1" dirty="0"/>
              <a:t>No Network: </a:t>
            </a:r>
            <a:r>
              <a:rPr lang="en-US" dirty="0"/>
              <a:t>islands of information, each participant controls their own data. </a:t>
            </a:r>
          </a:p>
          <a:p>
            <a:endParaRPr lang="en-US" dirty="0"/>
          </a:p>
          <a:p>
            <a:r>
              <a:rPr lang="en-US" b="1" dirty="0"/>
              <a:t>Centralized: </a:t>
            </a:r>
            <a:r>
              <a:rPr lang="en-US" dirty="0"/>
              <a:t>All data feeds into one repository and overseen by a single authority. So think of Facebook &amp; John Deere. JD collects the most valuable data in North America – live yield information.</a:t>
            </a:r>
          </a:p>
          <a:p>
            <a:endParaRPr lang="en-US" dirty="0"/>
          </a:p>
          <a:p>
            <a:r>
              <a:rPr lang="en-US" b="1" dirty="0"/>
              <a:t>Distributed</a:t>
            </a:r>
            <a:r>
              <a:rPr lang="en-US" dirty="0"/>
              <a:t> – Each participant is independent and interconnected with each other - equal users on a blockchain.</a:t>
            </a:r>
            <a:endParaRPr lang="en-AU" dirty="0"/>
          </a:p>
          <a:p>
            <a:endParaRPr lang="en-AU"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cs typeface="Calibri"/>
              </a:rPr>
              <a:t>So we at Grain Discovery believe that the next wave of internet disruption will be built on blockchain - a revolutionary technology on par with the internet, by allowing smaller participants to band together to </a:t>
            </a:r>
            <a:r>
              <a:rPr lang="en-US" dirty="0"/>
              <a:t>form more efficient business networks. </a:t>
            </a:r>
            <a:endParaRPr lang="en-AU" dirty="0"/>
          </a:p>
          <a:p>
            <a:pPr lvl="0" defTabSz="914400">
              <a:defRPr/>
            </a:pPr>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6934739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cs typeface="Calibri"/>
              </a:rPr>
              <a:t>So, let me give an example of our this blockchain distributed network could possible work in the broader ag ecosystem.</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cs typeface="Calibri"/>
            </a:endParaRPr>
          </a:p>
          <a:p>
            <a:pPr marL="0" indent="0">
              <a:buFont typeface="Arial" panose="020B0604020202020204" pitchFamily="34" charset="0"/>
              <a:buNone/>
            </a:pPr>
            <a:r>
              <a:rPr lang="en-AU" sz="1200" kern="1200" dirty="0">
                <a:solidFill>
                  <a:schemeClr val="tx1"/>
                </a:solidFill>
                <a:effectLst/>
                <a:latin typeface="+mn-lt"/>
                <a:ea typeface="+mn-ea"/>
                <a:cs typeface="+mn-cs"/>
              </a:rPr>
              <a:t>One of the biggest benefits is we anticipate it will be a new type of co-op model. We see Grain Discovery as one node, with many other organisations joining as equal participants offering their services whilst also bringing their own clients to share in the benefits. </a:t>
            </a: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pPr marL="0" indent="0">
              <a:buFont typeface="Arial" panose="020B0604020202020204" pitchFamily="34" charset="0"/>
              <a:buNone/>
            </a:pPr>
            <a:r>
              <a:rPr lang="en-AU" sz="1200" kern="1200" dirty="0">
                <a:solidFill>
                  <a:schemeClr val="tx1"/>
                </a:solidFill>
                <a:effectLst/>
                <a:latin typeface="+mn-lt"/>
                <a:ea typeface="+mn-ea"/>
                <a:cs typeface="+mn-cs"/>
              </a:rPr>
              <a:t>So seed, input, insurance, logistics, financial industry and others we haven’t even thought of as joining, hence the question mark in the middle! </a:t>
            </a:r>
          </a:p>
          <a:p>
            <a:endParaRPr lang="en-AU" sz="1200" kern="1200" dirty="0">
              <a:solidFill>
                <a:schemeClr val="tx1"/>
              </a:solidFill>
              <a:effectLst/>
              <a:latin typeface="+mn-lt"/>
              <a:ea typeface="+mn-ea"/>
              <a:cs typeface="+mn-cs"/>
            </a:endParaRPr>
          </a:p>
          <a:p>
            <a:pPr marL="0" indent="0">
              <a:buFont typeface="Arial" panose="020B0604020202020204" pitchFamily="34" charset="0"/>
              <a:buNone/>
            </a:pPr>
            <a:r>
              <a:rPr lang="en-AU" sz="1200" kern="1200" dirty="0">
                <a:solidFill>
                  <a:schemeClr val="tx1"/>
                </a:solidFill>
                <a:effectLst/>
                <a:latin typeface="+mn-lt"/>
                <a:ea typeface="+mn-ea"/>
                <a:cs typeface="+mn-cs"/>
              </a:rPr>
              <a:t>Every new member joining this ecosystem not only adds value to themselves but every other existing participant. Blockchain is about collaboration for mutual benefit with predefined rules. A unified marketplace transacting goods and services enables greater efficiencies and true price discovery and transparency along the supply chain.</a:t>
            </a:r>
          </a:p>
          <a:p>
            <a:pPr marL="0" indent="0">
              <a:buFont typeface="Arial" panose="020B0604020202020204" pitchFamily="34" charset="0"/>
              <a:buNone/>
            </a:pPr>
            <a:endParaRPr lang="en-AU"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sz="1200" kern="1200" dirty="0">
                <a:solidFill>
                  <a:schemeClr val="tx1"/>
                </a:solidFill>
                <a:effectLst/>
                <a:latin typeface="+mn-lt"/>
                <a:ea typeface="+mn-ea"/>
                <a:cs typeface="+mn-cs"/>
              </a:rPr>
              <a:t>For example, we think it could be a far more efficient way for government to collect levies on grain brought by elevators or plant breeding institutions to collect royalties.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AU"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AU" dirty="0"/>
              <a:t>Blockchain has the potential to be key in an ever-expanding tool box of tech for the farm and food sector, by potentially linking all this data together. </a:t>
            </a:r>
            <a:endParaRPr lang="en-US" dirty="0">
              <a:cs typeface="Calibri"/>
            </a:endParaRPr>
          </a:p>
          <a:p>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0710677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sz="1200" kern="1200" dirty="0">
                <a:solidFill>
                  <a:schemeClr val="tx1"/>
                </a:solidFill>
                <a:effectLst/>
                <a:latin typeface="+mn-lt"/>
                <a:ea typeface="+mn-ea"/>
                <a:cs typeface="+mn-cs"/>
              </a:rPr>
              <a:t>An example of this ecosystem in action is our recent traceability project – which was endorsed by the Federal Minister of Ag. </a:t>
            </a:r>
          </a:p>
          <a:p>
            <a:r>
              <a:rPr lang="en-AU"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Modern </a:t>
            </a:r>
            <a:r>
              <a:rPr lang="en-AU" sz="1200" kern="1200" dirty="0">
                <a:solidFill>
                  <a:schemeClr val="tx1"/>
                </a:solidFill>
                <a:effectLst/>
                <a:latin typeface="+mn-lt"/>
                <a:ea typeface="+mn-ea"/>
                <a:cs typeface="+mn-cs"/>
              </a:rPr>
              <a:t>ag moving away from a pure commodities business, where each bushel of corn/soy is considered identical to an ingredients business, where customers demand distinction. </a:t>
            </a:r>
          </a:p>
          <a:p>
            <a:endParaRPr lang="en-AU" sz="1200" kern="1200" dirty="0">
              <a:solidFill>
                <a:schemeClr val="tx1"/>
              </a:solidFill>
              <a:effectLst/>
              <a:latin typeface="+mn-lt"/>
              <a:ea typeface="+mn-ea"/>
              <a:cs typeface="+mn-cs"/>
            </a:endParaRPr>
          </a:p>
          <a:p>
            <a:r>
              <a:rPr lang="en-AU" sz="1200" kern="1200" dirty="0">
                <a:solidFill>
                  <a:schemeClr val="tx1"/>
                </a:solidFill>
                <a:effectLst/>
                <a:latin typeface="+mn-lt"/>
                <a:ea typeface="+mn-ea"/>
                <a:cs typeface="+mn-cs"/>
              </a:rPr>
              <a:t>So the traceability of the commodity represented an ideal use case of testing this blockchain technology. </a:t>
            </a:r>
          </a:p>
          <a:p>
            <a:r>
              <a:rPr lang="en-AU" sz="1200" kern="1200" dirty="0">
                <a:solidFill>
                  <a:schemeClr val="tx1"/>
                </a:solidFill>
                <a:effectLst/>
                <a:latin typeface="+mn-lt"/>
                <a:ea typeface="+mn-ea"/>
                <a:cs typeface="+mn-cs"/>
              </a:rPr>
              <a:t> </a:t>
            </a:r>
          </a:p>
          <a:p>
            <a:r>
              <a:rPr lang="en-AU" sz="1200" kern="1200" dirty="0">
                <a:solidFill>
                  <a:schemeClr val="tx1"/>
                </a:solidFill>
                <a:effectLst/>
                <a:latin typeface="+mn-lt"/>
                <a:ea typeface="+mn-ea"/>
                <a:cs typeface="+mn-cs"/>
              </a:rPr>
              <a:t>With support from key industry players (CSGA and GFO), </a:t>
            </a:r>
            <a:r>
              <a:rPr lang="en-CA" sz="1200" kern="1200" dirty="0">
                <a:solidFill>
                  <a:schemeClr val="tx1"/>
                </a:solidFill>
                <a:effectLst/>
                <a:latin typeface="+mn-lt"/>
                <a:ea typeface="+mn-ea"/>
                <a:cs typeface="+mn-cs"/>
              </a:rPr>
              <a:t>the project traced soybeans from seed all the way through the supply chain until the processed product (tofu) arrived at the grocery store.</a:t>
            </a:r>
            <a:endParaRPr lang="en-AU" sz="1200" kern="1200" dirty="0">
              <a:solidFill>
                <a:schemeClr val="tx1"/>
              </a:solidFill>
              <a:effectLst/>
              <a:latin typeface="+mn-lt"/>
              <a:ea typeface="+mn-ea"/>
              <a:cs typeface="+mn-cs"/>
            </a:endParaRPr>
          </a:p>
          <a:p>
            <a:r>
              <a:rPr lang="en-AU" sz="1200" kern="1200" dirty="0">
                <a:solidFill>
                  <a:schemeClr val="tx1"/>
                </a:solidFill>
                <a:effectLst/>
                <a:latin typeface="+mn-lt"/>
                <a:ea typeface="+mn-ea"/>
                <a:cs typeface="+mn-cs"/>
              </a:rPr>
              <a:t> </a:t>
            </a:r>
          </a:p>
          <a:p>
            <a:r>
              <a:rPr lang="en-CA" sz="1200" kern="1200" dirty="0">
                <a:solidFill>
                  <a:schemeClr val="tx1"/>
                </a:solidFill>
                <a:effectLst/>
                <a:latin typeface="+mn-lt"/>
                <a:ea typeface="+mn-ea"/>
                <a:cs typeface="+mn-cs"/>
              </a:rPr>
              <a:t>We wanted something we could put in people’s hands that was tactile, so the supply chain could interact with and say, “This looks just like a normal app” but behind the scenes is this tech that has a lot of potential to bring next level traceability to the market.</a:t>
            </a:r>
            <a:endParaRPr lang="en-AU" sz="1200" kern="1200" dirty="0">
              <a:solidFill>
                <a:schemeClr val="tx1"/>
              </a:solidFill>
              <a:effectLst/>
              <a:latin typeface="+mn-lt"/>
              <a:ea typeface="+mn-ea"/>
              <a:cs typeface="+mn-cs"/>
            </a:endParaRP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20</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2379786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CA" sz="1200" kern="1200" dirty="0">
                <a:solidFill>
                  <a:schemeClr val="tx1"/>
                </a:solidFill>
                <a:effectLst/>
                <a:latin typeface="+mn-lt"/>
                <a:ea typeface="+mn-ea"/>
                <a:cs typeface="+mn-cs"/>
              </a:rPr>
              <a:t>Every step along the supply chain was recorded on your phone in real-time on one single ledger.</a:t>
            </a:r>
            <a:endParaRPr lang="en-AU" sz="1200" kern="1200" dirty="0">
              <a:solidFill>
                <a:schemeClr val="tx1"/>
              </a:solidFill>
              <a:effectLst/>
              <a:latin typeface="+mn-lt"/>
              <a:ea typeface="+mn-ea"/>
              <a:cs typeface="+mn-cs"/>
            </a:endParaRPr>
          </a:p>
          <a:p>
            <a:pPr marL="0" indent="0">
              <a:buFont typeface="Arial" panose="020B0604020202020204" pitchFamily="34" charset="0"/>
              <a:buNone/>
            </a:pPr>
            <a:r>
              <a:rPr lang="en-CA" sz="1200" kern="1200" dirty="0">
                <a:solidFill>
                  <a:schemeClr val="tx1"/>
                </a:solidFill>
                <a:effectLst/>
                <a:latin typeface="+mn-lt"/>
                <a:ea typeface="+mn-ea"/>
                <a:cs typeface="+mn-cs"/>
              </a:rPr>
              <a:t> </a:t>
            </a: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a:solidFill>
                  <a:schemeClr val="tx1"/>
                </a:solidFill>
                <a:effectLst/>
                <a:latin typeface="+mn-lt"/>
                <a:ea typeface="+mn-ea"/>
                <a:cs typeface="+mn-cs"/>
              </a:rPr>
              <a:t>At the end of the journey, the customer in the grocery store scans the QR code on their tofu and the </a:t>
            </a:r>
            <a:r>
              <a:rPr lang="en-US" sz="1200" b="1" kern="1200" dirty="0">
                <a:solidFill>
                  <a:schemeClr val="tx1"/>
                </a:solidFill>
                <a:effectLst/>
                <a:latin typeface="+mn-lt"/>
                <a:ea typeface="+mn-ea"/>
                <a:cs typeface="+mn-cs"/>
              </a:rPr>
              <a:t>DIGITAL PASSPORT </a:t>
            </a:r>
            <a:r>
              <a:rPr lang="en-US" sz="1200" kern="1200" dirty="0">
                <a:solidFill>
                  <a:schemeClr val="tx1"/>
                </a:solidFill>
                <a:effectLst/>
                <a:latin typeface="+mn-lt"/>
                <a:ea typeface="+mn-ea"/>
                <a:cs typeface="+mn-cs"/>
              </a:rPr>
              <a:t>is revealed. This provides</a:t>
            </a:r>
            <a:r>
              <a:rPr lang="en-CA" sz="1200" kern="1200" dirty="0">
                <a:solidFill>
                  <a:schemeClr val="tx1"/>
                </a:solidFill>
                <a:effectLst/>
                <a:latin typeface="+mn-lt"/>
                <a:ea typeface="+mn-ea"/>
                <a:cs typeface="+mn-cs"/>
              </a:rPr>
              <a:t> a ‘farm-to-fork’ story in a way that resonates with them without a data overload.</a:t>
            </a: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r>
              <a:rPr lang="en-US" sz="1200" kern="1200" dirty="0">
                <a:solidFill>
                  <a:schemeClr val="tx1"/>
                </a:solidFill>
                <a:effectLst/>
                <a:latin typeface="+mn-lt"/>
                <a:ea typeface="+mn-ea"/>
                <a:cs typeface="+mn-cs"/>
              </a:rPr>
              <a:t>And what is unique, blockchain can inject value into the supply chain. Our banking partner running a node can facilitate micro payments. So instead of tipping the waitress who walked 20 ft to deliver your meal,  the customer can now tip the farmer who spent 6 months growing the soybeans or the entire supply chain who helped deliverer it. </a:t>
            </a:r>
            <a:endParaRPr lang="en-AU" sz="1200" kern="1200" dirty="0">
              <a:solidFill>
                <a:schemeClr val="tx1"/>
              </a:solidFill>
              <a:effectLst/>
              <a:latin typeface="+mn-lt"/>
              <a:ea typeface="+mn-ea"/>
              <a:cs typeface="+mn-cs"/>
            </a:endParaRPr>
          </a:p>
          <a:p>
            <a:r>
              <a:rPr lang="en-AU"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The North American farmer can’t compete with South America on volume or price, but what they can compete on </a:t>
            </a:r>
            <a:r>
              <a:rPr lang="en-AU" sz="1200" kern="1200" dirty="0">
                <a:solidFill>
                  <a:schemeClr val="tx1"/>
                </a:solidFill>
                <a:effectLst/>
                <a:latin typeface="+mn-lt"/>
                <a:ea typeface="+mn-ea"/>
                <a:cs typeface="+mn-cs"/>
              </a:rPr>
              <a:t>is quality and showing the customer where and how it was produced. </a:t>
            </a:r>
          </a:p>
          <a:p>
            <a:endParaRPr lang="en-AU" sz="1200" kern="1200" dirty="0">
              <a:solidFill>
                <a:schemeClr val="tx1"/>
              </a:solidFill>
              <a:effectLst/>
              <a:latin typeface="+mn-lt"/>
              <a:ea typeface="+mn-ea"/>
              <a:cs typeface="+mn-cs"/>
            </a:endParaRPr>
          </a:p>
          <a:p>
            <a:pPr marL="171450" indent="-171450">
              <a:buFont typeface="Arial" panose="020B0604020202020204" pitchFamily="34" charset="0"/>
              <a:buChar char="•"/>
            </a:pPr>
            <a:r>
              <a:rPr lang="en-AU" sz="1200" kern="1200" dirty="0">
                <a:solidFill>
                  <a:schemeClr val="tx1"/>
                </a:solidFill>
                <a:effectLst/>
                <a:latin typeface="+mn-lt"/>
                <a:ea typeface="+mn-ea"/>
                <a:cs typeface="+mn-cs"/>
              </a:rPr>
              <a:t>We believe this trend of source verification is set to reshape the industry as it increasingly becomes demanded to access not only premium markets but most grain markets in the future. </a:t>
            </a:r>
          </a:p>
          <a:p>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6828914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a:t>So to summarise, </a:t>
            </a:r>
          </a:p>
          <a:p>
            <a:endParaRPr lang="en-AU"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solidFill>
                  <a:srgbClr val="F2C156"/>
                </a:solidFill>
                <a:latin typeface="Calibri" panose="020F0502020204030204" pitchFamily="34" charset="0"/>
              </a:rPr>
              <a:t>1. The industry is at the c</a:t>
            </a:r>
            <a:r>
              <a:rPr lang="en-US" sz="1200" b="0" dirty="0">
                <a:latin typeface="Calibri" panose="020F0502020204030204" pitchFamily="34" charset="0"/>
              </a:rPr>
              <a:t>usp of rapid growth and will soon see exponential growth in investment in online technology </a:t>
            </a:r>
            <a:endParaRPr lang="en-US" sz="1200" b="0" dirty="0">
              <a:latin typeface="Calibri" panose="020F0502020204030204" pitchFamily="34" charset="0"/>
              <a:cs typeface="Calibri"/>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solidFill>
                <a:srgbClr val="F2C156"/>
              </a:solidFill>
              <a:latin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solidFill>
                  <a:srgbClr val="F2C156"/>
                </a:solidFill>
                <a:latin typeface="Calibri" panose="020F0502020204030204" pitchFamily="34" charset="0"/>
              </a:rPr>
              <a:t>2. One of the fist </a:t>
            </a:r>
            <a:r>
              <a:rPr lang="en-US" sz="1200" b="0" dirty="0">
                <a:latin typeface="Calibri" panose="020F0502020204030204" pitchFamily="34" charset="0"/>
              </a:rPr>
              <a:t>“successful” adopters of blockchain will be the supply chain –  remember </a:t>
            </a:r>
            <a:r>
              <a:rPr lang="en-US" sz="1200" i="0" dirty="0">
                <a:latin typeface="Calibri" panose="020F0502020204030204" pitchFamily="34" charset="0"/>
                <a:cs typeface="Calibri"/>
              </a:rPr>
              <a:t>it will not replace your legacy systems but enhance it.</a:t>
            </a:r>
          </a:p>
          <a:p>
            <a:endParaRPr lang="en-AU"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solidFill>
                  <a:srgbClr val="F2C156"/>
                </a:solidFill>
                <a:latin typeface="Calibri" panose="020F0502020204030204" pitchFamily="34" charset="0"/>
              </a:rPr>
              <a:t>3. And finally, </a:t>
            </a:r>
            <a:r>
              <a:rPr lang="en-AU" sz="1200" b="0" kern="1200" dirty="0">
                <a:solidFill>
                  <a:schemeClr val="tx1"/>
                </a:solidFill>
                <a:effectLst/>
                <a:latin typeface="+mn-lt"/>
                <a:ea typeface="+mn-ea"/>
                <a:cs typeface="+mn-cs"/>
              </a:rPr>
              <a:t>n</a:t>
            </a:r>
            <a:r>
              <a:rPr lang="en-AU" sz="1200" kern="1200" dirty="0">
                <a:solidFill>
                  <a:schemeClr val="tx1"/>
                </a:solidFill>
                <a:effectLst/>
                <a:latin typeface="+mn-lt"/>
                <a:ea typeface="+mn-ea"/>
                <a:cs typeface="+mn-cs"/>
              </a:rPr>
              <a:t>ecessity drives innovation with the </a:t>
            </a:r>
            <a:r>
              <a:rPr lang="en-US" sz="1200" b="0" dirty="0">
                <a:solidFill>
                  <a:srgbClr val="F2C156"/>
                </a:solidFill>
                <a:latin typeface="Calibri" panose="020F0502020204030204" pitchFamily="34" charset="0"/>
              </a:rPr>
              <a:t>i</a:t>
            </a:r>
            <a:r>
              <a:rPr lang="en-US" sz="1200" b="0" dirty="0">
                <a:latin typeface="Calibri" panose="020F0502020204030204" pitchFamily="34" charset="0"/>
              </a:rPr>
              <a:t>ndustry in transition.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kern="1200" dirty="0">
              <a:solidFill>
                <a:schemeClr val="tx1"/>
              </a:solidFill>
              <a:effectLst/>
              <a:latin typeface="Calibri" panose="020F0502020204030204" pitchFamily="34" charset="0"/>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kern="1200" dirty="0">
                <a:solidFill>
                  <a:schemeClr val="tx1"/>
                </a:solidFill>
                <a:effectLst/>
                <a:latin typeface="+mn-lt"/>
                <a:ea typeface="+mn-ea"/>
                <a:cs typeface="+mn-cs"/>
              </a:rPr>
              <a:t>S</a:t>
            </a:r>
            <a:r>
              <a:rPr lang="en-AU" sz="1200" kern="1200" dirty="0">
                <a:solidFill>
                  <a:schemeClr val="tx1"/>
                </a:solidFill>
                <a:effectLst/>
                <a:latin typeface="+mn-lt"/>
                <a:ea typeface="+mn-ea"/>
                <a:cs typeface="+mn-cs"/>
              </a:rPr>
              <a:t>o </a:t>
            </a:r>
            <a:r>
              <a:rPr lang="en-US" sz="1200" b="0" dirty="0">
                <a:latin typeface="Calibri" panose="020F0502020204030204" pitchFamily="34" charset="0"/>
              </a:rPr>
              <a:t>stay ahead of the technology curve!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latin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latin typeface="Calibri" panose="020F0502020204030204" pitchFamily="34" charset="0"/>
              </a:rPr>
              <a:t>We are working with many supply chain participants (from grain elevators, grain software companies, plant and meat protein companies to government departments in exploring way to bring efficiencies to their market.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latin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dirty="0">
                <a:latin typeface="Calibri" panose="020F0502020204030204" pitchFamily="34" charset="0"/>
              </a:rPr>
              <a:t>So if you are curious please connect with me or go to our website – graindiscovery.com</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dirty="0">
              <a:latin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a:latin typeface="Calibri" panose="020F0502020204030204" pitchFamily="34" charset="0"/>
              </a:rPr>
              <a:t>Thanks! </a:t>
            </a:r>
            <a:endParaRPr lang="en-AU"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6551365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18002744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43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2916552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1143000"/>
            <a:ext cx="5486400" cy="30861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66D724BA-BD2F-47AD-8E63-8E4509755F35}" type="slidenum">
              <a:rPr kumimoji="0" lang="en-US" sz="1200" b="0" i="0" u="none" strike="noStrike" kern="1200" cap="none" spc="0" normalizeH="0" baseline="0" noProof="0" smtClean="0">
                <a:ln>
                  <a:noFill/>
                </a:ln>
                <a:solidFill>
                  <a:prstClr val="black"/>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53</a:t>
            </a:fld>
            <a:endParaRPr kumimoji="0" lang="en-US" sz="1200" b="0" i="0" u="none" strike="noStrike" kern="1200" cap="none" spc="0" normalizeH="0" baseline="0" noProof="0" dirty="0">
              <a:ln>
                <a:noFill/>
              </a:ln>
              <a:solidFill>
                <a:prstClr val="black"/>
              </a:solidFill>
              <a:effectLst/>
              <a:uLnTx/>
              <a:uFillTx/>
              <a:latin typeface="Calibri"/>
              <a:ea typeface="+mn-ea"/>
              <a:cs typeface="+mn-cs"/>
            </a:endParaRPr>
          </a:p>
        </p:txBody>
      </p:sp>
    </p:spTree>
    <p:extLst>
      <p:ext uri="{BB962C8B-B14F-4D97-AF65-F5344CB8AC3E}">
        <p14:creationId xmlns:p14="http://schemas.microsoft.com/office/powerpoint/2010/main" val="5435877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panose="020B0604020202020204" pitchFamily="34" charset="0"/>
              <a:buChar char="•"/>
            </a:pPr>
            <a:r>
              <a:rPr lang="en-US" dirty="0"/>
              <a:t>Founded in 1945, Cantor Fitzgerald is an institutional brokerage and financial services firm with offices in 32 cities around the globe.</a:t>
            </a:r>
          </a:p>
          <a:p>
            <a:pPr marL="171450" indent="-171450">
              <a:buFont typeface="Arial" panose="020B0604020202020204" pitchFamily="34" charset="0"/>
              <a:buChar char="•"/>
            </a:pPr>
            <a:r>
              <a:rPr lang="en-US" dirty="0"/>
              <a:t>AccuWeather is Awesome. (Text Here)</a:t>
            </a:r>
          </a:p>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79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74236616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But how do you protect your financial risk from weather happening next week?</a:t>
            </a:r>
          </a:p>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1254242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Next slide: How does “Weather Hedge” work?</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9808762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dirty="0"/>
              <a:t>When to Use</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dirty="0"/>
              <a:t>On a farm, specific days or weeks matter more than others  </a:t>
            </a:r>
          </a:p>
          <a:p>
            <a:pPr marL="628650" marR="0" lvl="1"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dirty="0"/>
              <a:t>Hard to predict when they are at the beginning of the season </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727363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There is no paperwork, it’s all automated by AccuWeather and Cantor</a:t>
            </a:r>
          </a:p>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0763977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May you have an ideal growing season or at least a “Weather Hedge”</a:t>
            </a:r>
          </a:p>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4491916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May you have an ideal growing season or at least a “Weather Hedge”</a:t>
            </a:r>
          </a:p>
          <a:p>
            <a:endParaRPr lang="en-US" dirty="0"/>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AD16A3EE-9DF1-A940-BC1B-97E4A68E1180}"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7058306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D92A6C-A059-4436-8550-254F40C16B7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EA40907E-B1A0-4759-95C4-CD65A98A1D1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1DB6116C-2308-4293-B4EB-BDB48BAB1A7F}"/>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5" name="Footer Placeholder 4">
            <a:extLst>
              <a:ext uri="{FF2B5EF4-FFF2-40B4-BE49-F238E27FC236}">
                <a16:creationId xmlns:a16="http://schemas.microsoft.com/office/drawing/2014/main" id="{BED8D713-AAAE-45C9-A4EB-51701B746EA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3C90B0C-87EE-4DC7-AF5C-498C109F1FAE}"/>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379781531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1EC129-3761-443F-8D62-05CC029FE15A}"/>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A081E4A-8D4E-4D43-B448-AF2CFE6BF7AE}"/>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F122B6B-2614-4223-B1F1-97A2969E9D18}"/>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5" name="Footer Placeholder 4">
            <a:extLst>
              <a:ext uri="{FF2B5EF4-FFF2-40B4-BE49-F238E27FC236}">
                <a16:creationId xmlns:a16="http://schemas.microsoft.com/office/drawing/2014/main" id="{33F55085-4B9F-4ECF-9059-CDBCB75E184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17C3CDC-8A05-4482-83DA-C736CBF11928}"/>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291384906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31D791-0D06-4E96-9BF5-DD211995AEE2}"/>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3D3DEA2C-7AB7-479B-951C-5F75F34664B8}"/>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A9F93477-3940-451A-991D-82159995A237}"/>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5" name="Footer Placeholder 4">
            <a:extLst>
              <a:ext uri="{FF2B5EF4-FFF2-40B4-BE49-F238E27FC236}">
                <a16:creationId xmlns:a16="http://schemas.microsoft.com/office/drawing/2014/main" id="{7B89E86A-4935-441E-BEF0-67B31241DB4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AB0A20E-E5F1-4596-979F-F2DE44BD6381}"/>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27566584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E22D13F-B632-4E27-A767-E3695A17C22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A64A23B6-08F3-408A-A676-481DB97CF35D}"/>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F0872408-0769-447C-8BE7-AE9347AA288A}"/>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63653F00-8899-4B6C-B1C9-12B95F77875D}"/>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6" name="Footer Placeholder 5">
            <a:extLst>
              <a:ext uri="{FF2B5EF4-FFF2-40B4-BE49-F238E27FC236}">
                <a16:creationId xmlns:a16="http://schemas.microsoft.com/office/drawing/2014/main" id="{1765EEB1-7079-4588-8474-0271D874C9A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327C0B2-1BD4-48A8-BD22-401B10592FAA}"/>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180811706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B4E60-0665-4B09-99B8-E8104BCCCE5B}"/>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EB0369C7-BE04-4CA4-9424-2F6726394A5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280B6688-D321-4444-A02B-39386EBCCAB6}"/>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5298A47-8E11-4EBB-B07B-E7A2A51CB5D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E0CB327A-5657-498E-BF98-95110AD23761}"/>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A194341F-2C67-4CB6-9340-A8D2AC8DD394}"/>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8" name="Footer Placeholder 7">
            <a:extLst>
              <a:ext uri="{FF2B5EF4-FFF2-40B4-BE49-F238E27FC236}">
                <a16:creationId xmlns:a16="http://schemas.microsoft.com/office/drawing/2014/main" id="{30E98FBB-2136-46C8-89AF-5AAE7E230231}"/>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A9E9503-E711-4B47-A39D-5A4DEC8B0A9A}"/>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97551281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833DA9E-556F-4BB6-96F9-896629567CD4}"/>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30876A72-93E5-4CDA-8C4D-DCD3DCD34BF2}"/>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4" name="Footer Placeholder 3">
            <a:extLst>
              <a:ext uri="{FF2B5EF4-FFF2-40B4-BE49-F238E27FC236}">
                <a16:creationId xmlns:a16="http://schemas.microsoft.com/office/drawing/2014/main" id="{0FAB7EE0-4120-4844-BE77-CBC8DFF7E9C9}"/>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835C38FA-EC09-4C07-A42D-60702518DD74}"/>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302807369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DA00609-2E7C-4BDF-A71F-9F7756501FD3}"/>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3" name="Footer Placeholder 2">
            <a:extLst>
              <a:ext uri="{FF2B5EF4-FFF2-40B4-BE49-F238E27FC236}">
                <a16:creationId xmlns:a16="http://schemas.microsoft.com/office/drawing/2014/main" id="{253A22F3-2E6C-4961-B588-E58BED30865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6255220F-0BC1-4021-BA4E-1D4E5F92D7A6}"/>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77413402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0F45D9-0B48-4279-95C2-1C736374E99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3E4685DA-F595-4502-B53B-5C398B419BE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0B8E887C-8D24-4048-9CF7-352FAD31F0D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E4CE1CE7-1351-4CEB-ACF7-268AE205C359}"/>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6" name="Footer Placeholder 5">
            <a:extLst>
              <a:ext uri="{FF2B5EF4-FFF2-40B4-BE49-F238E27FC236}">
                <a16:creationId xmlns:a16="http://schemas.microsoft.com/office/drawing/2014/main" id="{2FAF5972-A367-4E95-8AEF-12DAF274BDE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C0C000F-9DB1-468E-8379-93599AAF0CA6}"/>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289200157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375C2F-EFCC-4801-A08C-05906A681029}"/>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2A562D57-5DC2-449D-94C0-E1D04E7F6164}"/>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88B7CAED-B2DB-4490-BB8E-D351455F418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F0BD7540-F902-4DA8-9373-0DA87D28236C}"/>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6" name="Footer Placeholder 5">
            <a:extLst>
              <a:ext uri="{FF2B5EF4-FFF2-40B4-BE49-F238E27FC236}">
                <a16:creationId xmlns:a16="http://schemas.microsoft.com/office/drawing/2014/main" id="{E2250AF2-9FFD-49AC-8BB2-78D0F89DDB9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F825DF12-E7EC-4DF0-BED9-483BE98F46B5}"/>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23787972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E46331-2BE1-4439-9FE8-0A065BA3B422}"/>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EA7FD3DD-864F-45D5-9915-B5AA7F590B30}"/>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7FAB3FB-EBCA-4BBB-8A18-7655B14DBECC}"/>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5" name="Footer Placeholder 4">
            <a:extLst>
              <a:ext uri="{FF2B5EF4-FFF2-40B4-BE49-F238E27FC236}">
                <a16:creationId xmlns:a16="http://schemas.microsoft.com/office/drawing/2014/main" id="{8456C0E0-5214-4F37-9E61-331BB308AE7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00E03F6-A158-4D39-94B9-DE3F4E85FEBA}"/>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38714000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AD23E248-2486-4AC1-9CEC-ABE002A4A381}"/>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B19C3B0-C855-4AFA-B391-547B71577246}"/>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4766BA5-370B-49AB-94D3-20DF339C8CD3}"/>
              </a:ext>
            </a:extLst>
          </p:cNvPr>
          <p:cNvSpPr>
            <a:spLocks noGrp="1"/>
          </p:cNvSpPr>
          <p:nvPr>
            <p:ph type="dt" sz="half" idx="10"/>
          </p:nvPr>
        </p:nvSpPr>
        <p:spPr/>
        <p:txBody>
          <a:bodyPr/>
          <a:lstStyle/>
          <a:p>
            <a:fld id="{9C25578A-C79E-4539-882F-F87284ABE7F6}" type="datetimeFigureOut">
              <a:rPr lang="en-US" smtClean="0"/>
              <a:t>5/20/2019</a:t>
            </a:fld>
            <a:endParaRPr lang="en-US"/>
          </a:p>
        </p:txBody>
      </p:sp>
      <p:sp>
        <p:nvSpPr>
          <p:cNvPr id="5" name="Footer Placeholder 4">
            <a:extLst>
              <a:ext uri="{FF2B5EF4-FFF2-40B4-BE49-F238E27FC236}">
                <a16:creationId xmlns:a16="http://schemas.microsoft.com/office/drawing/2014/main" id="{76F23B62-3AB2-4DDA-8F0D-18DE8E8C00D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3FD573D-1B8F-4321-8B7B-D759A7D55A71}"/>
              </a:ext>
            </a:extLst>
          </p:cNvPr>
          <p:cNvSpPr>
            <a:spLocks noGrp="1"/>
          </p:cNvSpPr>
          <p:nvPr>
            <p:ph type="sldNum" sz="quarter" idx="12"/>
          </p:nvPr>
        </p:nvSpPr>
        <p:spPr/>
        <p:txBody>
          <a:bodyPr/>
          <a:lstStyle/>
          <a:p>
            <a:fld id="{ED4C9F56-D2F0-4A11-BB4B-6410E1A5F22E}" type="slidenum">
              <a:rPr lang="en-US" smtClean="0"/>
              <a:t>‹#›</a:t>
            </a:fld>
            <a:endParaRPr lang="en-US"/>
          </a:p>
        </p:txBody>
      </p:sp>
    </p:spTree>
    <p:extLst>
      <p:ext uri="{BB962C8B-B14F-4D97-AF65-F5344CB8AC3E}">
        <p14:creationId xmlns:p14="http://schemas.microsoft.com/office/powerpoint/2010/main" val="24813751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16" name="Group 15"/>
          <p:cNvGrpSpPr/>
          <p:nvPr/>
        </p:nvGrpSpPr>
        <p:grpSpPr>
          <a:xfrm>
            <a:off x="0" y="-8467"/>
            <a:ext cx="12192000" cy="6866467"/>
            <a:chOff x="0" y="-8467"/>
            <a:chExt cx="12192000" cy="6866467"/>
          </a:xfrm>
        </p:grpSpPr>
        <p:sp>
          <p:nvSpPr>
            <p:cNvPr id="15" name="Freeform 14"/>
            <p:cNvSpPr/>
            <p:nvPr/>
          </p:nvSpPr>
          <p:spPr>
            <a:xfrm>
              <a:off x="0" y="-7862"/>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842166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00226073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96352382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EB712588-04B1-427B-82EE-E8DB90309F08}" type="datetimeFigureOut">
              <a:rPr lang="en-US" smtClean="0"/>
              <a:t>5/20/2019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FF9F0C5-380F-41C2-899A-BAC0F0927E16}" type="slidenum">
              <a:rPr lang="en-US" smtClean="0"/>
              <a:t>‹#›</a:t>
            </a:fld>
            <a:endParaRPr lang="en-US" dirty="0"/>
          </a:p>
        </p:txBody>
      </p:sp>
    </p:spTree>
    <p:extLst>
      <p:ext uri="{BB962C8B-B14F-4D97-AF65-F5344CB8AC3E}">
        <p14:creationId xmlns:p14="http://schemas.microsoft.com/office/powerpoint/2010/main" val="89350019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36026259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6914095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42524873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smtClean="0"/>
              <a:t>5/20/2019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smtClean="0"/>
              <a:t>‹#›</a:t>
            </a:fld>
            <a:endParaRPr lang="en-US" dirty="0"/>
          </a:p>
        </p:txBody>
      </p:sp>
    </p:spTree>
    <p:extLst>
      <p:ext uri="{BB962C8B-B14F-4D97-AF65-F5344CB8AC3E}">
        <p14:creationId xmlns:p14="http://schemas.microsoft.com/office/powerpoint/2010/main" val="120889222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Drag picture to placeholder or click icon to add</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sp>
        <p:nvSpPr>
          <p:cNvPr id="5" name="Date Placeholder 4"/>
          <p:cNvSpPr>
            <a:spLocks noGrp="1"/>
          </p:cNvSpPr>
          <p:nvPr>
            <p:ph type="dt" sz="half" idx="10"/>
          </p:nvPr>
        </p:nvSpPr>
        <p:spPr/>
        <p:txBody>
          <a:bodyPr/>
          <a:lstStyle/>
          <a:p>
            <a:fld id="{B61BEF0D-F0BB-DE4B-95CE-6DB70DBA9567}" type="datetimeFigureOut">
              <a:rPr lang="en-US" smtClean="0"/>
              <a:pPr/>
              <a:t>5/20/2019</a:t>
            </a:fld>
            <a:endParaRPr lang="en-US" dirty="0"/>
          </a:p>
        </p:txBody>
      </p:sp>
    </p:spTree>
    <p:extLst>
      <p:ext uri="{BB962C8B-B14F-4D97-AF65-F5344CB8AC3E}">
        <p14:creationId xmlns:p14="http://schemas.microsoft.com/office/powerpoint/2010/main" val="45203358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67739520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60300054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39910501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95872637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689214448"/>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smtClean="0"/>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smtClean="0"/>
              <a:t>‹#›</a:t>
            </a:fld>
            <a:endParaRPr lang="en-US" dirty="0"/>
          </a:p>
        </p:txBody>
      </p:sp>
    </p:spTree>
    <p:extLst>
      <p:ext uri="{BB962C8B-B14F-4D97-AF65-F5344CB8AC3E}">
        <p14:creationId xmlns:p14="http://schemas.microsoft.com/office/powerpoint/2010/main" val="3011760074"/>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733882972"/>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CC1677D2-FE96-0F42-8CBA-8FE95BDA3349}" type="datetime1">
              <a:rPr lang="en-US" smtClean="0"/>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3493297215"/>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8B65EB2-0D00-2049-9FC2-B2F203E49F59}" type="datetime1">
              <a:rPr lang="en-US" smtClean="0"/>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1663628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25116137-D9E5-2342-930E-3BF023BDB093}" type="datetime1">
              <a:rPr lang="en-US" smtClean="0"/>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1987590690"/>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558B13D-AF98-3447-82E1-20E97866D5D6}" type="datetime1">
              <a:rPr lang="en-US" smtClean="0"/>
              <a:t>5/20/2019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3636553125"/>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279B769B-C480-6C45-954C-95FDD2E9B944}" type="datetime1">
              <a:rPr lang="en-US" smtClean="0"/>
              <a:t>5/20/2019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502263969"/>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2E6DDCE7-3EAE-1B43-BAF6-FCB267EB7C49}" type="datetime1">
              <a:rPr lang="en-US" smtClean="0"/>
              <a:t>5/20/2019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1217808604"/>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1245176-04F4-6940-BE74-E6B27E868FC8}" type="datetime1">
              <a:rPr lang="en-US" smtClean="0"/>
              <a:t>5/20/2019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4124491104"/>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5BB47F54-10CA-3349-899D-5200EF20DBDC}" type="datetime1">
              <a:rPr lang="en-US" smtClean="0"/>
              <a:t>5/20/2019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2691110580"/>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6C8C775D-605F-9D45-AF6A-AED1C3D0F9E8}" type="datetime1">
              <a:rPr lang="en-US" smtClean="0"/>
              <a:t>5/20/2019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980836196"/>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EE2D21-8C13-DC47-A805-FFFCEB94A429}" type="datetime1">
              <a:rPr lang="en-US" smtClean="0"/>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664271344"/>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7D763FC-10BA-C044-88F4-E4987DEB1A44}" type="datetime1">
              <a:rPr lang="en-US" smtClean="0"/>
              <a:t>5/20/2019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F4050D8-52A5-4C91-BFB1-77FFA7B0F579}" type="slidenum">
              <a:rPr lang="en-US" smtClean="0"/>
              <a:t>‹#›</a:t>
            </a:fld>
            <a:endParaRPr lang="en-US" dirty="0"/>
          </a:p>
        </p:txBody>
      </p:sp>
    </p:spTree>
    <p:extLst>
      <p:ext uri="{BB962C8B-B14F-4D97-AF65-F5344CB8AC3E}">
        <p14:creationId xmlns:p14="http://schemas.microsoft.com/office/powerpoint/2010/main" val="370058267"/>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x">
  <p:cSld name="Title &amp; Bullets">
    <p:spTree>
      <p:nvGrpSpPr>
        <p:cNvPr id="1" name=""/>
        <p:cNvGrpSpPr/>
        <p:nvPr/>
      </p:nvGrpSpPr>
      <p:grpSpPr>
        <a:xfrm>
          <a:off x="0" y="0"/>
          <a:ext cx="0" cy="0"/>
          <a:chOff x="0" y="0"/>
          <a:chExt cx="0" cy="0"/>
        </a:xfrm>
      </p:grpSpPr>
      <p:sp>
        <p:nvSpPr>
          <p:cNvPr id="18" name="Shape 18"/>
          <p:cNvSpPr>
            <a:spLocks noGrp="1"/>
          </p:cNvSpPr>
          <p:nvPr>
            <p:ph type="title"/>
          </p:nvPr>
        </p:nvSpPr>
        <p:spPr>
          <a:prstGeom prst="rect">
            <a:avLst/>
          </a:prstGeom>
        </p:spPr>
        <p:txBody>
          <a:bodyPr/>
          <a:lstStyle/>
          <a:p>
            <a:pPr lvl="0">
              <a:defRPr sz="1800" b="0">
                <a:solidFill>
                  <a:srgbClr val="000000"/>
                </a:solidFill>
                <a:effectLst/>
              </a:defRPr>
            </a:pPr>
            <a:r>
              <a:rPr sz="4500" b="1">
                <a:solidFill>
                  <a:srgbClr val="FFFFFF"/>
                </a:solidFill>
                <a:effectLst>
                  <a:outerShdw blurRad="50800" dist="25400" dir="5400000" rotWithShape="0">
                    <a:srgbClr val="000000"/>
                  </a:outerShdw>
                </a:effectLst>
              </a:rPr>
              <a:t>Title Text</a:t>
            </a:r>
          </a:p>
        </p:txBody>
      </p:sp>
      <p:sp>
        <p:nvSpPr>
          <p:cNvPr id="19" name="Shape 19"/>
          <p:cNvSpPr>
            <a:spLocks noGrp="1"/>
          </p:cNvSpPr>
          <p:nvPr>
            <p:ph type="body" idx="1"/>
          </p:nvPr>
        </p:nvSpPr>
        <p:spPr>
          <a:prstGeom prst="rect">
            <a:avLst/>
          </a:prstGeom>
        </p:spPr>
        <p:txBody>
          <a:bodyPr/>
          <a:lstStyle/>
          <a:p>
            <a:pPr lvl="0">
              <a:defRPr sz="1800">
                <a:solidFill>
                  <a:srgbClr val="000000"/>
                </a:solidFill>
                <a:effectLst/>
              </a:defRPr>
            </a:pPr>
            <a:r>
              <a:rPr sz="2391">
                <a:solidFill>
                  <a:srgbClr val="EBEBEB"/>
                </a:solidFill>
                <a:effectLst>
                  <a:outerShdw blurRad="50800" dist="25400" dir="5400000" rotWithShape="0">
                    <a:srgbClr val="000000"/>
                  </a:outerShdw>
                </a:effectLst>
              </a:rPr>
              <a:t>Body Level One</a:t>
            </a:r>
          </a:p>
          <a:p>
            <a:pPr lvl="1">
              <a:defRPr sz="1800">
                <a:solidFill>
                  <a:srgbClr val="000000"/>
                </a:solidFill>
                <a:effectLst/>
              </a:defRPr>
            </a:pPr>
            <a:r>
              <a:rPr sz="2391">
                <a:solidFill>
                  <a:srgbClr val="EBEBEB"/>
                </a:solidFill>
                <a:effectLst>
                  <a:outerShdw blurRad="50800" dist="25400" dir="5400000" rotWithShape="0">
                    <a:srgbClr val="000000"/>
                  </a:outerShdw>
                </a:effectLst>
              </a:rPr>
              <a:t>Body Level Two</a:t>
            </a:r>
          </a:p>
          <a:p>
            <a:pPr lvl="2">
              <a:defRPr sz="1800">
                <a:solidFill>
                  <a:srgbClr val="000000"/>
                </a:solidFill>
                <a:effectLst/>
              </a:defRPr>
            </a:pPr>
            <a:r>
              <a:rPr sz="2391">
                <a:solidFill>
                  <a:srgbClr val="EBEBEB"/>
                </a:solidFill>
                <a:effectLst>
                  <a:outerShdw blurRad="50800" dist="25400" dir="5400000" rotWithShape="0">
                    <a:srgbClr val="000000"/>
                  </a:outerShdw>
                </a:effectLst>
              </a:rPr>
              <a:t>Body Level Three</a:t>
            </a:r>
          </a:p>
          <a:p>
            <a:pPr lvl="3">
              <a:defRPr sz="1800">
                <a:solidFill>
                  <a:srgbClr val="000000"/>
                </a:solidFill>
                <a:effectLst/>
              </a:defRPr>
            </a:pPr>
            <a:r>
              <a:rPr sz="2391">
                <a:solidFill>
                  <a:srgbClr val="EBEBEB"/>
                </a:solidFill>
                <a:effectLst>
                  <a:outerShdw blurRad="50800" dist="25400" dir="5400000" rotWithShape="0">
                    <a:srgbClr val="000000"/>
                  </a:outerShdw>
                </a:effectLst>
              </a:rPr>
              <a:t>Body Level Four</a:t>
            </a:r>
          </a:p>
          <a:p>
            <a:pPr lvl="4">
              <a:defRPr sz="1800">
                <a:solidFill>
                  <a:srgbClr val="000000"/>
                </a:solidFill>
                <a:effectLst/>
              </a:defRPr>
            </a:pPr>
            <a:r>
              <a:rPr sz="2391">
                <a:solidFill>
                  <a:srgbClr val="EBEBEB"/>
                </a:solidFill>
                <a:effectLst>
                  <a:outerShdw blurRad="50800" dist="25400" dir="5400000" rotWithShape="0">
                    <a:srgbClr val="000000"/>
                  </a:outerShdw>
                </a:effectLst>
              </a:rPr>
              <a:t>Body Level Five</a:t>
            </a:r>
          </a:p>
        </p:txBody>
      </p:sp>
    </p:spTree>
    <p:extLst>
      <p:ext uri="{BB962C8B-B14F-4D97-AF65-F5344CB8AC3E}">
        <p14:creationId xmlns:p14="http://schemas.microsoft.com/office/powerpoint/2010/main" val="374366785"/>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theme" Target="../theme/theme2.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5.xml"/><Relationship Id="rId13" Type="http://schemas.openxmlformats.org/officeDocument/2006/relationships/theme" Target="../theme/theme3.xml"/><Relationship Id="rId3" Type="http://schemas.openxmlformats.org/officeDocument/2006/relationships/slideLayout" Target="../slideLayouts/slideLayout30.xml"/><Relationship Id="rId7" Type="http://schemas.openxmlformats.org/officeDocument/2006/relationships/slideLayout" Target="../slideLayouts/slideLayout34.xml"/><Relationship Id="rId12" Type="http://schemas.openxmlformats.org/officeDocument/2006/relationships/slideLayout" Target="../slideLayouts/slideLayout39.xml"/><Relationship Id="rId2" Type="http://schemas.openxmlformats.org/officeDocument/2006/relationships/slideLayout" Target="../slideLayouts/slideLayout29.xml"/><Relationship Id="rId1" Type="http://schemas.openxmlformats.org/officeDocument/2006/relationships/slideLayout" Target="../slideLayouts/slideLayout28.xml"/><Relationship Id="rId6" Type="http://schemas.openxmlformats.org/officeDocument/2006/relationships/slideLayout" Target="../slideLayouts/slideLayout33.xml"/><Relationship Id="rId11" Type="http://schemas.openxmlformats.org/officeDocument/2006/relationships/slideLayout" Target="../slideLayouts/slideLayout38.xml"/><Relationship Id="rId5" Type="http://schemas.openxmlformats.org/officeDocument/2006/relationships/slideLayout" Target="../slideLayouts/slideLayout32.xml"/><Relationship Id="rId10" Type="http://schemas.openxmlformats.org/officeDocument/2006/relationships/slideLayout" Target="../slideLayouts/slideLayout37.xml"/><Relationship Id="rId4" Type="http://schemas.openxmlformats.org/officeDocument/2006/relationships/slideLayout" Target="../slideLayouts/slideLayout31.xml"/><Relationship Id="rId9" Type="http://schemas.openxmlformats.org/officeDocument/2006/relationships/slideLayout" Target="../slideLayouts/slideLayout36.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DD64D24-8459-4B62-BFAC-886860E2364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F293328-1666-490B-B078-E39DB385208B}"/>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9611CB3-D13B-4571-A859-A228F50DB7D9}"/>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C25578A-C79E-4539-882F-F87284ABE7F6}" type="datetimeFigureOut">
              <a:rPr lang="en-US" smtClean="0"/>
              <a:t>5/20/2019</a:t>
            </a:fld>
            <a:endParaRPr lang="en-US"/>
          </a:p>
        </p:txBody>
      </p:sp>
      <p:sp>
        <p:nvSpPr>
          <p:cNvPr id="5" name="Footer Placeholder 4">
            <a:extLst>
              <a:ext uri="{FF2B5EF4-FFF2-40B4-BE49-F238E27FC236}">
                <a16:creationId xmlns:a16="http://schemas.microsoft.com/office/drawing/2014/main" id="{5027AB5B-97F3-4EE5-A7BF-04C26BC15048}"/>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2FA9CB97-00ED-4309-A2DA-7CCAD4904F5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D4C9F56-D2F0-4A11-BB4B-6410E1A5F22E}" type="slidenum">
              <a:rPr lang="en-US" smtClean="0"/>
              <a:t>‹#›</a:t>
            </a:fld>
            <a:endParaRPr lang="en-US"/>
          </a:p>
        </p:txBody>
      </p:sp>
    </p:spTree>
    <p:extLst>
      <p:ext uri="{BB962C8B-B14F-4D97-AF65-F5344CB8AC3E}">
        <p14:creationId xmlns:p14="http://schemas.microsoft.com/office/powerpoint/2010/main" val="110237937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44" name="Group 43"/>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3200"/>
              <a:ext cx="448733" cy="2844800"/>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smtClean="0"/>
              <a:pPr/>
              <a:t>5/20/2019</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54934527"/>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F9CF84E-C9D0-7343-9C0B-3476A0E665C2}" type="datetime1">
              <a:rPr lang="en-US" smtClean="0"/>
              <a:t>5/20/2019</a:t>
            </a:fld>
            <a:endParaRPr lang="en-US"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hangingPunct="0"/>
            <a:fld id="{86CB4B4D-7CA3-9044-876B-883B54F8677D}" type="slidenum">
              <a:rPr lang="uk-UA" sz="1125" kern="0" smtClean="0">
                <a:solidFill>
                  <a:srgbClr val="0365C0">
                    <a:hueOff val="273561"/>
                    <a:satOff val="2937"/>
                    <a:lumOff val="-22233"/>
                  </a:srgbClr>
                </a:solidFill>
                <a:latin typeface="Gill Sans Light"/>
                <a:ea typeface="Gill Sans Light"/>
                <a:cs typeface="Gill Sans Light"/>
                <a:sym typeface="Gill Sans Light"/>
              </a:rPr>
              <a:pPr hangingPunct="0"/>
              <a:t>‹#›</a:t>
            </a:fld>
            <a:endParaRPr lang="uk-UA" sz="1125" kern="0" dirty="0">
              <a:solidFill>
                <a:srgbClr val="0365C0">
                  <a:hueOff val="273561"/>
                  <a:satOff val="2937"/>
                  <a:lumOff val="-22233"/>
                </a:srgbClr>
              </a:solidFill>
              <a:latin typeface="Gill Sans Light"/>
              <a:ea typeface="Gill Sans Light"/>
              <a:cs typeface="Gill Sans Light"/>
              <a:sym typeface="Gill Sans Light"/>
            </a:endParaRPr>
          </a:p>
        </p:txBody>
      </p:sp>
    </p:spTree>
    <p:extLst>
      <p:ext uri="{BB962C8B-B14F-4D97-AF65-F5344CB8AC3E}">
        <p14:creationId xmlns:p14="http://schemas.microsoft.com/office/powerpoint/2010/main" val="3405296618"/>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5.jpeg"/><Relationship Id="rId5" Type="http://schemas.openxmlformats.org/officeDocument/2006/relationships/image" Target="../media/image4.png"/><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4.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5.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image" Target="../media/image6.jpeg"/><Relationship Id="rId7" Type="http://schemas.openxmlformats.org/officeDocument/2006/relationships/image" Target="../media/image10.jpe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9.jpeg"/><Relationship Id="rId11" Type="http://schemas.openxmlformats.org/officeDocument/2006/relationships/image" Target="../media/image14.png"/><Relationship Id="rId5" Type="http://schemas.openxmlformats.org/officeDocument/2006/relationships/image" Target="../media/image8.png"/><Relationship Id="rId10" Type="http://schemas.openxmlformats.org/officeDocument/2006/relationships/image" Target="../media/image13.png"/><Relationship Id="rId4" Type="http://schemas.openxmlformats.org/officeDocument/2006/relationships/image" Target="../media/image7.png"/><Relationship Id="rId9" Type="http://schemas.openxmlformats.org/officeDocument/2006/relationships/image" Target="../media/image12.jpeg"/></Relationships>
</file>

<file path=ppt/slides/_rels/slide6.xml.rels><?xml version="1.0" encoding="UTF-8" standalone="yes"?>
<Relationships xmlns="http://schemas.openxmlformats.org/package/2006/relationships"><Relationship Id="rId8" Type="http://schemas.openxmlformats.org/officeDocument/2006/relationships/image" Target="../media/image21.png"/><Relationship Id="rId13" Type="http://schemas.openxmlformats.org/officeDocument/2006/relationships/image" Target="../media/image26.svg"/><Relationship Id="rId18" Type="http://schemas.openxmlformats.org/officeDocument/2006/relationships/image" Target="../media/image31.png"/><Relationship Id="rId26" Type="http://schemas.openxmlformats.org/officeDocument/2006/relationships/image" Target="../media/image39.png"/><Relationship Id="rId3" Type="http://schemas.openxmlformats.org/officeDocument/2006/relationships/image" Target="../media/image16.png"/><Relationship Id="rId21" Type="http://schemas.openxmlformats.org/officeDocument/2006/relationships/image" Target="../media/image34.png"/><Relationship Id="rId7" Type="http://schemas.openxmlformats.org/officeDocument/2006/relationships/image" Target="../media/image20.png"/><Relationship Id="rId12" Type="http://schemas.openxmlformats.org/officeDocument/2006/relationships/image" Target="../media/image25.png"/><Relationship Id="rId17" Type="http://schemas.openxmlformats.org/officeDocument/2006/relationships/image" Target="../media/image30.png"/><Relationship Id="rId25" Type="http://schemas.openxmlformats.org/officeDocument/2006/relationships/image" Target="../media/image38.jpeg"/><Relationship Id="rId2" Type="http://schemas.openxmlformats.org/officeDocument/2006/relationships/image" Target="../media/image15.png"/><Relationship Id="rId16" Type="http://schemas.openxmlformats.org/officeDocument/2006/relationships/image" Target="../media/image29.png"/><Relationship Id="rId20" Type="http://schemas.openxmlformats.org/officeDocument/2006/relationships/image" Target="../media/image33.jpeg"/><Relationship Id="rId29" Type="http://schemas.openxmlformats.org/officeDocument/2006/relationships/image" Target="../media/image42.png"/><Relationship Id="rId1" Type="http://schemas.openxmlformats.org/officeDocument/2006/relationships/slideLayout" Target="../slideLayouts/slideLayout2.xml"/><Relationship Id="rId6" Type="http://schemas.openxmlformats.org/officeDocument/2006/relationships/image" Target="../media/image19.png"/><Relationship Id="rId11" Type="http://schemas.openxmlformats.org/officeDocument/2006/relationships/image" Target="../media/image24.png"/><Relationship Id="rId24" Type="http://schemas.openxmlformats.org/officeDocument/2006/relationships/image" Target="../media/image37.jpeg"/><Relationship Id="rId5" Type="http://schemas.openxmlformats.org/officeDocument/2006/relationships/image" Target="../media/image18.png"/><Relationship Id="rId15" Type="http://schemas.openxmlformats.org/officeDocument/2006/relationships/image" Target="../media/image28.jpeg"/><Relationship Id="rId23" Type="http://schemas.openxmlformats.org/officeDocument/2006/relationships/image" Target="../media/image36.png"/><Relationship Id="rId28" Type="http://schemas.openxmlformats.org/officeDocument/2006/relationships/image" Target="../media/image41.png"/><Relationship Id="rId10" Type="http://schemas.openxmlformats.org/officeDocument/2006/relationships/image" Target="../media/image23.png"/><Relationship Id="rId19" Type="http://schemas.openxmlformats.org/officeDocument/2006/relationships/image" Target="../media/image32.jpeg"/><Relationship Id="rId4" Type="http://schemas.openxmlformats.org/officeDocument/2006/relationships/image" Target="../media/image17.png"/><Relationship Id="rId9" Type="http://schemas.openxmlformats.org/officeDocument/2006/relationships/image" Target="../media/image22.jpeg"/><Relationship Id="rId14" Type="http://schemas.openxmlformats.org/officeDocument/2006/relationships/image" Target="../media/image27.png"/><Relationship Id="rId22" Type="http://schemas.openxmlformats.org/officeDocument/2006/relationships/image" Target="../media/image35.png"/><Relationship Id="rId27" Type="http://schemas.openxmlformats.org/officeDocument/2006/relationships/image" Target="../media/image40.png"/></Relationships>
</file>

<file path=ppt/slides/_rels/slide7.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8.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2.svg"/><Relationship Id="rId7" Type="http://schemas.openxmlformats.org/officeDocument/2006/relationships/image" Target="../media/image45.pn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44.jpeg"/><Relationship Id="rId5" Type="http://schemas.openxmlformats.org/officeDocument/2006/relationships/image" Target="../media/image43.png"/><Relationship Id="rId10" Type="http://schemas.openxmlformats.org/officeDocument/2006/relationships/image" Target="../media/image16.png"/><Relationship Id="rId4" Type="http://schemas.openxmlformats.org/officeDocument/2006/relationships/image" Target="../media/image3.png"/><Relationship Id="rId9" Type="http://schemas.openxmlformats.org/officeDocument/2006/relationships/image" Target="../media/image27.png"/></Relationships>
</file>

<file path=ppt/slides/_rels/slide10.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46.jpeg"/><Relationship Id="rId4" Type="http://schemas.openxmlformats.org/officeDocument/2006/relationships/image" Target="../media/image3.png"/></Relationships>
</file>

<file path=ppt/slides/_rels/slide11.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3.xml"/><Relationship Id="rId1" Type="http://schemas.openxmlformats.org/officeDocument/2006/relationships/slideLayout" Target="../slideLayouts/slideLayout13.xml"/><Relationship Id="rId5" Type="http://schemas.openxmlformats.org/officeDocument/2006/relationships/chart" Target="../charts/chart1.xml"/><Relationship Id="rId4" Type="http://schemas.openxmlformats.org/officeDocument/2006/relationships/image" Target="../media/image49.jpeg"/></Relationships>
</file>

<file path=ppt/slides/_rels/slide13.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4.xml"/><Relationship Id="rId1" Type="http://schemas.openxmlformats.org/officeDocument/2006/relationships/slideLayout" Target="../slideLayouts/slideLayout13.xml"/><Relationship Id="rId6" Type="http://schemas.openxmlformats.org/officeDocument/2006/relationships/image" Target="../media/image52.jpeg"/><Relationship Id="rId5" Type="http://schemas.openxmlformats.org/officeDocument/2006/relationships/image" Target="../media/image51.png"/><Relationship Id="rId4" Type="http://schemas.openxmlformats.org/officeDocument/2006/relationships/image" Target="../media/image50.png"/></Relationships>
</file>

<file path=ppt/slides/_rels/slide14.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5.xml"/><Relationship Id="rId1" Type="http://schemas.openxmlformats.org/officeDocument/2006/relationships/slideLayout" Target="../slideLayouts/slideLayout13.xml"/><Relationship Id="rId6" Type="http://schemas.openxmlformats.org/officeDocument/2006/relationships/image" Target="../media/image55.jpeg"/><Relationship Id="rId5" Type="http://schemas.openxmlformats.org/officeDocument/2006/relationships/image" Target="../media/image54.jpeg"/><Relationship Id="rId4" Type="http://schemas.openxmlformats.org/officeDocument/2006/relationships/image" Target="../media/image53.jpeg"/></Relationships>
</file>

<file path=ppt/slides/_rels/slide15.xml.rels><?xml version="1.0" encoding="UTF-8" standalone="yes"?>
<Relationships xmlns="http://schemas.openxmlformats.org/package/2006/relationships"><Relationship Id="rId3" Type="http://schemas.openxmlformats.org/officeDocument/2006/relationships/image" Target="../media/image48.png"/><Relationship Id="rId7" Type="http://schemas.openxmlformats.org/officeDocument/2006/relationships/image" Target="../media/image59.png"/><Relationship Id="rId2" Type="http://schemas.openxmlformats.org/officeDocument/2006/relationships/notesSlide" Target="../notesSlides/notesSlide6.xml"/><Relationship Id="rId1" Type="http://schemas.openxmlformats.org/officeDocument/2006/relationships/slideLayout" Target="../slideLayouts/slideLayout13.xml"/><Relationship Id="rId6" Type="http://schemas.openxmlformats.org/officeDocument/2006/relationships/image" Target="../media/image58.jpeg"/><Relationship Id="rId5" Type="http://schemas.openxmlformats.org/officeDocument/2006/relationships/image" Target="../media/image57.jpeg"/><Relationship Id="rId4" Type="http://schemas.openxmlformats.org/officeDocument/2006/relationships/image" Target="../media/image56.jpeg"/></Relationships>
</file>

<file path=ppt/slides/_rels/slide16.xml.rels><?xml version="1.0" encoding="UTF-8" standalone="yes"?>
<Relationships xmlns="http://schemas.openxmlformats.org/package/2006/relationships"><Relationship Id="rId8" Type="http://schemas.openxmlformats.org/officeDocument/2006/relationships/image" Target="../media/image64.png"/><Relationship Id="rId13" Type="http://schemas.openxmlformats.org/officeDocument/2006/relationships/image" Target="../media/image69.svg"/><Relationship Id="rId3" Type="http://schemas.openxmlformats.org/officeDocument/2006/relationships/image" Target="../media/image48.png"/><Relationship Id="rId7" Type="http://schemas.openxmlformats.org/officeDocument/2006/relationships/image" Target="../media/image63.svg"/><Relationship Id="rId12" Type="http://schemas.openxmlformats.org/officeDocument/2006/relationships/image" Target="../media/image68.png"/><Relationship Id="rId2" Type="http://schemas.openxmlformats.org/officeDocument/2006/relationships/notesSlide" Target="../notesSlides/notesSlide7.xml"/><Relationship Id="rId1" Type="http://schemas.openxmlformats.org/officeDocument/2006/relationships/slideLayout" Target="../slideLayouts/slideLayout13.xml"/><Relationship Id="rId6" Type="http://schemas.openxmlformats.org/officeDocument/2006/relationships/image" Target="../media/image62.png"/><Relationship Id="rId11" Type="http://schemas.openxmlformats.org/officeDocument/2006/relationships/image" Target="../media/image67.svg"/><Relationship Id="rId5" Type="http://schemas.openxmlformats.org/officeDocument/2006/relationships/image" Target="../media/image61.svg"/><Relationship Id="rId15" Type="http://schemas.openxmlformats.org/officeDocument/2006/relationships/image" Target="../media/image71.svg"/><Relationship Id="rId10" Type="http://schemas.openxmlformats.org/officeDocument/2006/relationships/image" Target="../media/image66.png"/><Relationship Id="rId4" Type="http://schemas.openxmlformats.org/officeDocument/2006/relationships/image" Target="../media/image60.png"/><Relationship Id="rId9" Type="http://schemas.openxmlformats.org/officeDocument/2006/relationships/image" Target="../media/image65.svg"/><Relationship Id="rId14" Type="http://schemas.openxmlformats.org/officeDocument/2006/relationships/image" Target="../media/image70.png"/></Relationships>
</file>

<file path=ppt/slides/_rels/slide17.xml.rels><?xml version="1.0" encoding="UTF-8" standalone="yes"?>
<Relationships xmlns="http://schemas.openxmlformats.org/package/2006/relationships"><Relationship Id="rId8" Type="http://schemas.openxmlformats.org/officeDocument/2006/relationships/image" Target="../media/image76.jpeg"/><Relationship Id="rId3" Type="http://schemas.openxmlformats.org/officeDocument/2006/relationships/image" Target="../media/image48.png"/><Relationship Id="rId7" Type="http://schemas.openxmlformats.org/officeDocument/2006/relationships/image" Target="../media/image75.jpeg"/><Relationship Id="rId2" Type="http://schemas.openxmlformats.org/officeDocument/2006/relationships/notesSlide" Target="../notesSlides/notesSlide8.xml"/><Relationship Id="rId1" Type="http://schemas.openxmlformats.org/officeDocument/2006/relationships/slideLayout" Target="../slideLayouts/slideLayout13.xml"/><Relationship Id="rId6" Type="http://schemas.openxmlformats.org/officeDocument/2006/relationships/image" Target="../media/image74.png"/><Relationship Id="rId5" Type="http://schemas.openxmlformats.org/officeDocument/2006/relationships/image" Target="../media/image73.jpeg"/><Relationship Id="rId4" Type="http://schemas.openxmlformats.org/officeDocument/2006/relationships/image" Target="../media/image72.jpeg"/><Relationship Id="rId9" Type="http://schemas.openxmlformats.org/officeDocument/2006/relationships/image" Target="../media/image77.jpeg"/></Relationships>
</file>

<file path=ppt/slides/_rels/slide18.xml.rels><?xml version="1.0" encoding="UTF-8" standalone="yes"?>
<Relationships xmlns="http://schemas.openxmlformats.org/package/2006/relationships"><Relationship Id="rId8" Type="http://schemas.openxmlformats.org/officeDocument/2006/relationships/image" Target="../media/image82.png"/><Relationship Id="rId3" Type="http://schemas.openxmlformats.org/officeDocument/2006/relationships/image" Target="../media/image48.png"/><Relationship Id="rId7" Type="http://schemas.openxmlformats.org/officeDocument/2006/relationships/image" Target="../media/image81.png"/><Relationship Id="rId2" Type="http://schemas.openxmlformats.org/officeDocument/2006/relationships/notesSlide" Target="../notesSlides/notesSlide9.xml"/><Relationship Id="rId1" Type="http://schemas.openxmlformats.org/officeDocument/2006/relationships/slideLayout" Target="../slideLayouts/slideLayout13.xml"/><Relationship Id="rId6" Type="http://schemas.openxmlformats.org/officeDocument/2006/relationships/image" Target="../media/image80.png"/><Relationship Id="rId5" Type="http://schemas.openxmlformats.org/officeDocument/2006/relationships/image" Target="../media/image79.png"/><Relationship Id="rId4" Type="http://schemas.openxmlformats.org/officeDocument/2006/relationships/image" Target="../media/image78.png"/></Relationships>
</file>

<file path=ppt/slides/_rels/slide19.xml.rels><?xml version="1.0" encoding="UTF-8" standalone="yes"?>
<Relationships xmlns="http://schemas.openxmlformats.org/package/2006/relationships"><Relationship Id="rId8" Type="http://schemas.openxmlformats.org/officeDocument/2006/relationships/image" Target="../media/image87.svg"/><Relationship Id="rId13" Type="http://schemas.openxmlformats.org/officeDocument/2006/relationships/image" Target="../media/image92.png"/><Relationship Id="rId18" Type="http://schemas.openxmlformats.org/officeDocument/2006/relationships/image" Target="../media/image97.svg"/><Relationship Id="rId26" Type="http://schemas.openxmlformats.org/officeDocument/2006/relationships/image" Target="../media/image105.svg"/><Relationship Id="rId3" Type="http://schemas.openxmlformats.org/officeDocument/2006/relationships/image" Target="../media/image48.png"/><Relationship Id="rId21" Type="http://schemas.openxmlformats.org/officeDocument/2006/relationships/image" Target="../media/image100.png"/><Relationship Id="rId7" Type="http://schemas.openxmlformats.org/officeDocument/2006/relationships/image" Target="../media/image86.png"/><Relationship Id="rId12" Type="http://schemas.openxmlformats.org/officeDocument/2006/relationships/image" Target="../media/image91.svg"/><Relationship Id="rId17" Type="http://schemas.openxmlformats.org/officeDocument/2006/relationships/image" Target="../media/image96.png"/><Relationship Id="rId25" Type="http://schemas.openxmlformats.org/officeDocument/2006/relationships/image" Target="../media/image104.png"/><Relationship Id="rId2" Type="http://schemas.openxmlformats.org/officeDocument/2006/relationships/notesSlide" Target="../notesSlides/notesSlide10.xml"/><Relationship Id="rId16" Type="http://schemas.openxmlformats.org/officeDocument/2006/relationships/image" Target="../media/image95.svg"/><Relationship Id="rId20" Type="http://schemas.openxmlformats.org/officeDocument/2006/relationships/image" Target="../media/image99.svg"/><Relationship Id="rId1" Type="http://schemas.openxmlformats.org/officeDocument/2006/relationships/slideLayout" Target="../slideLayouts/slideLayout13.xml"/><Relationship Id="rId6" Type="http://schemas.openxmlformats.org/officeDocument/2006/relationships/image" Target="../media/image85.svg"/><Relationship Id="rId11" Type="http://schemas.openxmlformats.org/officeDocument/2006/relationships/image" Target="../media/image90.png"/><Relationship Id="rId24" Type="http://schemas.openxmlformats.org/officeDocument/2006/relationships/image" Target="../media/image103.svg"/><Relationship Id="rId5" Type="http://schemas.openxmlformats.org/officeDocument/2006/relationships/image" Target="../media/image84.png"/><Relationship Id="rId15" Type="http://schemas.openxmlformats.org/officeDocument/2006/relationships/image" Target="../media/image94.png"/><Relationship Id="rId23" Type="http://schemas.openxmlformats.org/officeDocument/2006/relationships/image" Target="../media/image102.png"/><Relationship Id="rId28" Type="http://schemas.openxmlformats.org/officeDocument/2006/relationships/image" Target="../media/image107.svg"/><Relationship Id="rId10" Type="http://schemas.openxmlformats.org/officeDocument/2006/relationships/image" Target="../media/image89.svg"/><Relationship Id="rId19" Type="http://schemas.openxmlformats.org/officeDocument/2006/relationships/image" Target="../media/image98.png"/><Relationship Id="rId4" Type="http://schemas.openxmlformats.org/officeDocument/2006/relationships/image" Target="../media/image83.png"/><Relationship Id="rId9" Type="http://schemas.openxmlformats.org/officeDocument/2006/relationships/image" Target="../media/image88.png"/><Relationship Id="rId14" Type="http://schemas.openxmlformats.org/officeDocument/2006/relationships/image" Target="../media/image93.svg"/><Relationship Id="rId22" Type="http://schemas.openxmlformats.org/officeDocument/2006/relationships/image" Target="../media/image101.svg"/><Relationship Id="rId27" Type="http://schemas.openxmlformats.org/officeDocument/2006/relationships/image" Target="../media/image106.png"/></Relationships>
</file>

<file path=ppt/slides/_rels/slide20.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11.xml"/><Relationship Id="rId1" Type="http://schemas.openxmlformats.org/officeDocument/2006/relationships/slideLayout" Target="../slideLayouts/slideLayout13.xml"/><Relationship Id="rId6" Type="http://schemas.openxmlformats.org/officeDocument/2006/relationships/image" Target="../media/image110.png"/><Relationship Id="rId5" Type="http://schemas.openxmlformats.org/officeDocument/2006/relationships/image" Target="../media/image109.png"/><Relationship Id="rId4" Type="http://schemas.openxmlformats.org/officeDocument/2006/relationships/image" Target="../media/image108.jpeg"/></Relationships>
</file>

<file path=ppt/slides/_rels/slide21.xml.rels><?xml version="1.0" encoding="UTF-8" standalone="yes"?>
<Relationships xmlns="http://schemas.openxmlformats.org/package/2006/relationships"><Relationship Id="rId8" Type="http://schemas.openxmlformats.org/officeDocument/2006/relationships/image" Target="../media/image115.jpeg"/><Relationship Id="rId3" Type="http://schemas.openxmlformats.org/officeDocument/2006/relationships/image" Target="../media/image48.png"/><Relationship Id="rId7" Type="http://schemas.openxmlformats.org/officeDocument/2006/relationships/image" Target="../media/image114.jpeg"/><Relationship Id="rId2" Type="http://schemas.openxmlformats.org/officeDocument/2006/relationships/notesSlide" Target="../notesSlides/notesSlide12.xml"/><Relationship Id="rId1" Type="http://schemas.openxmlformats.org/officeDocument/2006/relationships/slideLayout" Target="../slideLayouts/slideLayout13.xml"/><Relationship Id="rId6" Type="http://schemas.openxmlformats.org/officeDocument/2006/relationships/image" Target="../media/image113.jpeg"/><Relationship Id="rId11" Type="http://schemas.openxmlformats.org/officeDocument/2006/relationships/image" Target="../media/image118.jpeg"/><Relationship Id="rId5" Type="http://schemas.openxmlformats.org/officeDocument/2006/relationships/image" Target="../media/image112.jpeg"/><Relationship Id="rId10" Type="http://schemas.openxmlformats.org/officeDocument/2006/relationships/image" Target="../media/image117.jpeg"/><Relationship Id="rId4" Type="http://schemas.openxmlformats.org/officeDocument/2006/relationships/image" Target="../media/image111.jpeg"/><Relationship Id="rId9" Type="http://schemas.openxmlformats.org/officeDocument/2006/relationships/image" Target="../media/image116.png"/></Relationships>
</file>

<file path=ppt/slides/_rels/slide22.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13.xml"/><Relationship Id="rId1" Type="http://schemas.openxmlformats.org/officeDocument/2006/relationships/slideLayout" Target="../slideLayouts/slideLayout13.xml"/><Relationship Id="rId4" Type="http://schemas.openxmlformats.org/officeDocument/2006/relationships/image" Target="../media/image119.png"/></Relationships>
</file>

<file path=ppt/slides/_rels/slide23.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120.jpeg"/><Relationship Id="rId4" Type="http://schemas.openxmlformats.org/officeDocument/2006/relationships/image" Target="../media/image3.png"/></Relationships>
</file>

<file path=ppt/slides/_rels/slide24.xml.rels><?xml version="1.0" encoding="UTF-8" standalone="yes"?>
<Relationships xmlns="http://schemas.openxmlformats.org/package/2006/relationships"><Relationship Id="rId2" Type="http://schemas.openxmlformats.org/officeDocument/2006/relationships/image" Target="../media/image121.jpeg"/><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8" Type="http://schemas.openxmlformats.org/officeDocument/2006/relationships/hyperlink" Target="https://qed.ai/geosurvey-collect/" TargetMode="External"/><Relationship Id="rId3" Type="http://schemas.openxmlformats.org/officeDocument/2006/relationships/image" Target="../media/image123.jpeg"/><Relationship Id="rId7" Type="http://schemas.openxmlformats.org/officeDocument/2006/relationships/image" Target="../media/image125.png"/><Relationship Id="rId2" Type="http://schemas.openxmlformats.org/officeDocument/2006/relationships/image" Target="../media/image122.png"/><Relationship Id="rId1" Type="http://schemas.openxmlformats.org/officeDocument/2006/relationships/slideLayout" Target="../slideLayouts/slideLayout13.xml"/><Relationship Id="rId6" Type="http://schemas.openxmlformats.org/officeDocument/2006/relationships/hyperlink" Target="https://dronelife.com/2014/12/30/5-actual-uses-drones-precision-agriculture-today/" TargetMode="External"/><Relationship Id="rId5" Type="http://schemas.openxmlformats.org/officeDocument/2006/relationships/image" Target="../media/image124.jpeg"/><Relationship Id="rId4" Type="http://schemas.openxmlformats.org/officeDocument/2006/relationships/hyperlink" Target="https://www.xyht.com/enviroag/satellite-imagery-precision-agriculture/" TargetMode="External"/></Relationships>
</file>

<file path=ppt/slides/_rels/slide26.xml.rels><?xml version="1.0" encoding="UTF-8" standalone="yes"?>
<Relationships xmlns="http://schemas.openxmlformats.org/package/2006/relationships"><Relationship Id="rId3" Type="http://schemas.openxmlformats.org/officeDocument/2006/relationships/image" Target="../media/image1170.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27.xml.rels><?xml version="1.0" encoding="UTF-8" standalone="yes"?>
<Relationships xmlns="http://schemas.openxmlformats.org/package/2006/relationships"><Relationship Id="rId3" Type="http://schemas.openxmlformats.org/officeDocument/2006/relationships/image" Target="../media/image126.png"/><Relationship Id="rId2" Type="http://schemas.openxmlformats.org/officeDocument/2006/relationships/image" Target="../media/image122.png"/><Relationship Id="rId1" Type="http://schemas.openxmlformats.org/officeDocument/2006/relationships/slideLayout" Target="../slideLayouts/slideLayout13.xml"/><Relationship Id="rId4" Type="http://schemas.openxmlformats.org/officeDocument/2006/relationships/image" Target="../media/image127.png"/></Relationships>
</file>

<file path=ppt/slides/_rels/slide28.xml.rels><?xml version="1.0" encoding="UTF-8" standalone="yes"?>
<Relationships xmlns="http://schemas.openxmlformats.org/package/2006/relationships"><Relationship Id="rId3" Type="http://schemas.openxmlformats.org/officeDocument/2006/relationships/image" Target="../media/image128.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3" Type="http://schemas.openxmlformats.org/officeDocument/2006/relationships/image" Target="../media/image129.png"/><Relationship Id="rId2" Type="http://schemas.openxmlformats.org/officeDocument/2006/relationships/image" Target="../media/image122.png"/><Relationship Id="rId1" Type="http://schemas.openxmlformats.org/officeDocument/2006/relationships/slideLayout" Target="../slideLayouts/slideLayout13.xml"/><Relationship Id="rId4" Type="http://schemas.openxmlformats.org/officeDocument/2006/relationships/image" Target="../media/image130.png"/></Relationships>
</file>

<file path=ppt/slides/_rels/slide30.xml.rels><?xml version="1.0" encoding="UTF-8" standalone="yes"?>
<Relationships xmlns="http://schemas.openxmlformats.org/package/2006/relationships"><Relationship Id="rId3" Type="http://schemas.openxmlformats.org/officeDocument/2006/relationships/slideLayout" Target="../slideLayouts/slideLayout13.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131.png"/><Relationship Id="rId4" Type="http://schemas.openxmlformats.org/officeDocument/2006/relationships/image" Target="../media/image122.png"/></Relationships>
</file>

<file path=ppt/slides/_rels/slide31.xml.rels><?xml version="1.0" encoding="UTF-8" standalone="yes"?>
<Relationships xmlns="http://schemas.openxmlformats.org/package/2006/relationships"><Relationship Id="rId3" Type="http://schemas.openxmlformats.org/officeDocument/2006/relationships/image" Target="../media/image132.png"/><Relationship Id="rId2" Type="http://schemas.openxmlformats.org/officeDocument/2006/relationships/image" Target="../media/image122.png"/><Relationship Id="rId1" Type="http://schemas.openxmlformats.org/officeDocument/2006/relationships/slideLayout" Target="../slideLayouts/slideLayout13.xml"/><Relationship Id="rId5" Type="http://schemas.openxmlformats.org/officeDocument/2006/relationships/image" Target="../media/image134.png"/><Relationship Id="rId4" Type="http://schemas.openxmlformats.org/officeDocument/2006/relationships/image" Target="../media/image133.png"/></Relationships>
</file>

<file path=ppt/slides/_rels/slide32.xml.rels><?xml version="1.0" encoding="UTF-8" standalone="yes"?>
<Relationships xmlns="http://schemas.openxmlformats.org/package/2006/relationships"><Relationship Id="rId3" Type="http://schemas.openxmlformats.org/officeDocument/2006/relationships/image" Target="../media/image128.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33.xml.rels><?xml version="1.0" encoding="UTF-8" standalone="yes"?>
<Relationships xmlns="http://schemas.openxmlformats.org/package/2006/relationships"><Relationship Id="rId3" Type="http://schemas.openxmlformats.org/officeDocument/2006/relationships/image" Target="../media/image135.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34.xml.rels><?xml version="1.0" encoding="UTF-8" standalone="yes"?>
<Relationships xmlns="http://schemas.openxmlformats.org/package/2006/relationships"><Relationship Id="rId3" Type="http://schemas.openxmlformats.org/officeDocument/2006/relationships/image" Target="../media/image136.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35.xml.rels><?xml version="1.0" encoding="UTF-8" standalone="yes"?>
<Relationships xmlns="http://schemas.openxmlformats.org/package/2006/relationships"><Relationship Id="rId3" Type="http://schemas.openxmlformats.org/officeDocument/2006/relationships/image" Target="../media/image137.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36.xml.rels><?xml version="1.0" encoding="UTF-8" standalone="yes"?>
<Relationships xmlns="http://schemas.openxmlformats.org/package/2006/relationships"><Relationship Id="rId3" Type="http://schemas.openxmlformats.org/officeDocument/2006/relationships/image" Target="../media/image138.png"/><Relationship Id="rId2" Type="http://schemas.openxmlformats.org/officeDocument/2006/relationships/image" Target="../media/image122.png"/><Relationship Id="rId1" Type="http://schemas.openxmlformats.org/officeDocument/2006/relationships/slideLayout" Target="../slideLayouts/slideLayout13.xml"/><Relationship Id="rId4" Type="http://schemas.openxmlformats.org/officeDocument/2006/relationships/image" Target="../media/image139.png"/></Relationships>
</file>

<file path=ppt/slides/_rels/slide37.xml.rels><?xml version="1.0" encoding="UTF-8" standalone="yes"?>
<Relationships xmlns="http://schemas.openxmlformats.org/package/2006/relationships"><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3" Type="http://schemas.openxmlformats.org/officeDocument/2006/relationships/image" Target="../media/image140.png"/><Relationship Id="rId2" Type="http://schemas.openxmlformats.org/officeDocument/2006/relationships/image" Target="../media/image122.png"/><Relationship Id="rId1" Type="http://schemas.openxmlformats.org/officeDocument/2006/relationships/slideLayout" Target="../slideLayouts/slideLayout13.xml"/><Relationship Id="rId4" Type="http://schemas.openxmlformats.org/officeDocument/2006/relationships/image" Target="../media/image141.png"/></Relationships>
</file>

<file path=ppt/slides/_rels/slide40.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142.jpeg"/><Relationship Id="rId4" Type="http://schemas.openxmlformats.org/officeDocument/2006/relationships/image" Target="../media/image3.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2.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14.xml"/><Relationship Id="rId1" Type="http://schemas.openxmlformats.org/officeDocument/2006/relationships/slideLayout" Target="../slideLayouts/slideLayout13.xml"/><Relationship Id="rId4" Type="http://schemas.openxmlformats.org/officeDocument/2006/relationships/image" Target="../media/image143.png"/></Relationships>
</file>

<file path=ppt/slides/_rels/slide43.xml.rels><?xml version="1.0" encoding="UTF-8" standalone="yes"?>
<Relationships xmlns="http://schemas.openxmlformats.org/package/2006/relationships"><Relationship Id="rId3" Type="http://schemas.openxmlformats.org/officeDocument/2006/relationships/image" Target="../media/image144.png"/><Relationship Id="rId2" Type="http://schemas.openxmlformats.org/officeDocument/2006/relationships/notesSlide" Target="../notesSlides/notesSlide15.xml"/><Relationship Id="rId1" Type="http://schemas.openxmlformats.org/officeDocument/2006/relationships/slideLayout" Target="../slideLayouts/slideLayout13.xml"/><Relationship Id="rId4" Type="http://schemas.openxmlformats.org/officeDocument/2006/relationships/image" Target="../media/image122.png"/></Relationships>
</file>

<file path=ppt/slides/_rels/slide44.xml.rels><?xml version="1.0" encoding="UTF-8" standalone="yes"?>
<Relationships xmlns="http://schemas.openxmlformats.org/package/2006/relationships"><Relationship Id="rId3" Type="http://schemas.openxmlformats.org/officeDocument/2006/relationships/image" Target="../media/image145.png"/><Relationship Id="rId2" Type="http://schemas.openxmlformats.org/officeDocument/2006/relationships/image" Target="../media/image122.png"/><Relationship Id="rId1" Type="http://schemas.openxmlformats.org/officeDocument/2006/relationships/slideLayout" Target="../slideLayouts/slideLayout13.xml"/><Relationship Id="rId5" Type="http://schemas.openxmlformats.org/officeDocument/2006/relationships/image" Target="../media/image147.png"/><Relationship Id="rId4" Type="http://schemas.openxmlformats.org/officeDocument/2006/relationships/image" Target="../media/image146.png"/></Relationships>
</file>

<file path=ppt/slides/_rels/slide45.xml.rels><?xml version="1.0" encoding="UTF-8" standalone="yes"?>
<Relationships xmlns="http://schemas.openxmlformats.org/package/2006/relationships"><Relationship Id="rId3" Type="http://schemas.openxmlformats.org/officeDocument/2006/relationships/image" Target="../media/image148.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46.xml.rels><?xml version="1.0" encoding="UTF-8" standalone="yes"?>
<Relationships xmlns="http://schemas.openxmlformats.org/package/2006/relationships"><Relationship Id="rId3" Type="http://schemas.openxmlformats.org/officeDocument/2006/relationships/image" Target="../media/image149.png"/><Relationship Id="rId2" Type="http://schemas.openxmlformats.org/officeDocument/2006/relationships/image" Target="../media/image122.png"/><Relationship Id="rId1" Type="http://schemas.openxmlformats.org/officeDocument/2006/relationships/slideLayout" Target="../slideLayouts/slideLayout13.xml"/><Relationship Id="rId5" Type="http://schemas.openxmlformats.org/officeDocument/2006/relationships/image" Target="../media/image151.png"/><Relationship Id="rId4" Type="http://schemas.openxmlformats.org/officeDocument/2006/relationships/image" Target="../media/image150.png"/></Relationships>
</file>

<file path=ppt/slides/_rels/slide47.xml.rels><?xml version="1.0" encoding="UTF-8" standalone="yes"?>
<Relationships xmlns="http://schemas.openxmlformats.org/package/2006/relationships"><Relationship Id="rId3" Type="http://schemas.openxmlformats.org/officeDocument/2006/relationships/image" Target="../media/image152.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48.xml.rels><?xml version="1.0" encoding="UTF-8" standalone="yes"?>
<Relationships xmlns="http://schemas.openxmlformats.org/package/2006/relationships"><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49.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153.jpeg"/><Relationship Id="rId4" Type="http://schemas.openxmlformats.org/officeDocument/2006/relationships/image" Target="../media/image3.png"/></Relationships>
</file>

<file path=ppt/slides/_rels/slide50.xml.rels><?xml version="1.0" encoding="UTF-8" standalone="yes"?>
<Relationships xmlns="http://schemas.openxmlformats.org/package/2006/relationships"><Relationship Id="rId2" Type="http://schemas.openxmlformats.org/officeDocument/2006/relationships/image" Target="../media/image154.png"/><Relationship Id="rId1" Type="http://schemas.openxmlformats.org/officeDocument/2006/relationships/slideLayout" Target="../slideLayouts/slideLayout12.xml"/></Relationships>
</file>

<file path=ppt/slides/_rels/slide51.xml.rels><?xml version="1.0" encoding="UTF-8" standalone="yes"?>
<Relationships xmlns="http://schemas.openxmlformats.org/package/2006/relationships"><Relationship Id="rId3" Type="http://schemas.openxmlformats.org/officeDocument/2006/relationships/image" Target="../media/image155.png"/><Relationship Id="rId2" Type="http://schemas.openxmlformats.org/officeDocument/2006/relationships/image" Target="../media/image122.png"/><Relationship Id="rId1" Type="http://schemas.openxmlformats.org/officeDocument/2006/relationships/slideLayout" Target="../slideLayouts/slideLayout13.xml"/><Relationship Id="rId4" Type="http://schemas.openxmlformats.org/officeDocument/2006/relationships/image" Target="../media/image156.png"/></Relationships>
</file>

<file path=ppt/slides/_rels/slide52.xml.rels><?xml version="1.0" encoding="UTF-8" standalone="yes"?>
<Relationships xmlns="http://schemas.openxmlformats.org/package/2006/relationships"><Relationship Id="rId8" Type="http://schemas.openxmlformats.org/officeDocument/2006/relationships/image" Target="../media/image160.png"/><Relationship Id="rId3" Type="http://schemas.openxmlformats.org/officeDocument/2006/relationships/image" Target="../media/image122.png"/><Relationship Id="rId7" Type="http://schemas.openxmlformats.org/officeDocument/2006/relationships/image" Target="../media/image159.png"/><Relationship Id="rId2" Type="http://schemas.openxmlformats.org/officeDocument/2006/relationships/slideLayout" Target="../slideLayouts/slideLayout13.xml"/><Relationship Id="rId1" Type="http://schemas.openxmlformats.org/officeDocument/2006/relationships/tags" Target="../tags/tag1.xml"/><Relationship Id="rId6" Type="http://schemas.openxmlformats.org/officeDocument/2006/relationships/image" Target="../media/image158.png"/><Relationship Id="rId5" Type="http://schemas.openxmlformats.org/officeDocument/2006/relationships/image" Target="../media/image157.jpeg"/><Relationship Id="rId4" Type="http://schemas.openxmlformats.org/officeDocument/2006/relationships/image" Target="../media/image155.png"/></Relationships>
</file>

<file path=ppt/slides/_rels/slide53.xml.rels><?xml version="1.0" encoding="UTF-8" standalone="yes"?>
<Relationships xmlns="http://schemas.openxmlformats.org/package/2006/relationships"><Relationship Id="rId3" Type="http://schemas.openxmlformats.org/officeDocument/2006/relationships/image" Target="../media/image161.png"/><Relationship Id="rId2" Type="http://schemas.openxmlformats.org/officeDocument/2006/relationships/notesSlide" Target="../notesSlides/notesSlide16.xml"/><Relationship Id="rId1" Type="http://schemas.openxmlformats.org/officeDocument/2006/relationships/slideLayout" Target="../slideLayouts/slideLayout39.xml"/><Relationship Id="rId4" Type="http://schemas.openxmlformats.org/officeDocument/2006/relationships/image" Target="../media/image155.png"/></Relationships>
</file>

<file path=ppt/slides/_rels/slide54.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2.xml"/><Relationship Id="rId6" Type="http://schemas.openxmlformats.org/officeDocument/2006/relationships/image" Target="../media/image163.png"/><Relationship Id="rId5" Type="http://schemas.openxmlformats.org/officeDocument/2006/relationships/image" Target="../media/image162.png"/><Relationship Id="rId4" Type="http://schemas.openxmlformats.org/officeDocument/2006/relationships/image" Target="../media/image155.png"/></Relationships>
</file>

<file path=ppt/slides/_rels/slide55.xml.rels><?xml version="1.0" encoding="UTF-8" standalone="yes"?>
<Relationships xmlns="http://schemas.openxmlformats.org/package/2006/relationships"><Relationship Id="rId3" Type="http://schemas.openxmlformats.org/officeDocument/2006/relationships/image" Target="../media/image122.png"/><Relationship Id="rId7" Type="http://schemas.openxmlformats.org/officeDocument/2006/relationships/image" Target="../media/image166.png"/><Relationship Id="rId2" Type="http://schemas.openxmlformats.org/officeDocument/2006/relationships/slideLayout" Target="../slideLayouts/slideLayout13.xml"/><Relationship Id="rId1" Type="http://schemas.openxmlformats.org/officeDocument/2006/relationships/tags" Target="../tags/tag3.xml"/><Relationship Id="rId6" Type="http://schemas.openxmlformats.org/officeDocument/2006/relationships/image" Target="../media/image165.png"/><Relationship Id="rId5" Type="http://schemas.openxmlformats.org/officeDocument/2006/relationships/image" Target="../media/image164.png"/><Relationship Id="rId4" Type="http://schemas.openxmlformats.org/officeDocument/2006/relationships/image" Target="../media/image155.png"/></Relationships>
</file>

<file path=ppt/slides/_rels/slide56.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4.xml"/><Relationship Id="rId5" Type="http://schemas.openxmlformats.org/officeDocument/2006/relationships/image" Target="../media/image167.png"/><Relationship Id="rId4" Type="http://schemas.openxmlformats.org/officeDocument/2006/relationships/image" Target="../media/image155.png"/></Relationships>
</file>

<file path=ppt/slides/_rels/slide57.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5.xml"/><Relationship Id="rId6" Type="http://schemas.openxmlformats.org/officeDocument/2006/relationships/image" Target="../media/image168.png"/><Relationship Id="rId5" Type="http://schemas.openxmlformats.org/officeDocument/2006/relationships/image" Target="../media/image167.png"/><Relationship Id="rId4" Type="http://schemas.openxmlformats.org/officeDocument/2006/relationships/image" Target="../media/image155.png"/></Relationships>
</file>

<file path=ppt/slides/_rels/slide58.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6.xml"/><Relationship Id="rId6" Type="http://schemas.openxmlformats.org/officeDocument/2006/relationships/image" Target="../media/image169.png"/><Relationship Id="rId5" Type="http://schemas.openxmlformats.org/officeDocument/2006/relationships/image" Target="../media/image167.png"/><Relationship Id="rId4" Type="http://schemas.openxmlformats.org/officeDocument/2006/relationships/image" Target="../media/image155.png"/></Relationships>
</file>

<file path=ppt/slides/_rels/slide59.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7.xml"/><Relationship Id="rId5" Type="http://schemas.openxmlformats.org/officeDocument/2006/relationships/image" Target="../media/image170.png"/><Relationship Id="rId4" Type="http://schemas.openxmlformats.org/officeDocument/2006/relationships/image" Target="../media/image155.png"/></Relationships>
</file>

<file path=ppt/slides/_rels/slide60.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8.xml"/><Relationship Id="rId5" Type="http://schemas.openxmlformats.org/officeDocument/2006/relationships/image" Target="../media/image171.png"/><Relationship Id="rId4" Type="http://schemas.openxmlformats.org/officeDocument/2006/relationships/image" Target="../media/image155.png"/></Relationships>
</file>

<file path=ppt/slides/_rels/slide61.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9.xml"/><Relationship Id="rId5" Type="http://schemas.openxmlformats.org/officeDocument/2006/relationships/image" Target="../media/image172.png"/><Relationship Id="rId4" Type="http://schemas.openxmlformats.org/officeDocument/2006/relationships/image" Target="../media/image155.png"/></Relationships>
</file>

<file path=ppt/slides/_rels/slide62.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10.xml"/><Relationship Id="rId5" Type="http://schemas.openxmlformats.org/officeDocument/2006/relationships/image" Target="../media/image173.png"/><Relationship Id="rId4" Type="http://schemas.openxmlformats.org/officeDocument/2006/relationships/image" Target="../media/image155.png"/></Relationships>
</file>

<file path=ppt/slides/_rels/slide63.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11.xml"/><Relationship Id="rId5" Type="http://schemas.openxmlformats.org/officeDocument/2006/relationships/image" Target="../media/image174.png"/><Relationship Id="rId4" Type="http://schemas.openxmlformats.org/officeDocument/2006/relationships/image" Target="../media/image155.png"/></Relationships>
</file>

<file path=ppt/slides/_rels/slide64.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slideLayout" Target="../slideLayouts/slideLayout13.xml"/><Relationship Id="rId1" Type="http://schemas.openxmlformats.org/officeDocument/2006/relationships/tags" Target="../tags/tag12.xml"/><Relationship Id="rId5" Type="http://schemas.openxmlformats.org/officeDocument/2006/relationships/image" Target="../media/image175.png"/><Relationship Id="rId4" Type="http://schemas.openxmlformats.org/officeDocument/2006/relationships/image" Target="../media/image155.png"/></Relationships>
</file>

<file path=ppt/slides/_rels/slide65.xml.rels><?xml version="1.0" encoding="UTF-8" standalone="yes"?>
<Relationships xmlns="http://schemas.openxmlformats.org/package/2006/relationships"><Relationship Id="rId3" Type="http://schemas.openxmlformats.org/officeDocument/2006/relationships/image" Target="../media/image177.png"/><Relationship Id="rId2" Type="http://schemas.openxmlformats.org/officeDocument/2006/relationships/image" Target="../media/image176.png"/><Relationship Id="rId1" Type="http://schemas.openxmlformats.org/officeDocument/2006/relationships/slideLayout" Target="../slideLayouts/slideLayout39.xml"/></Relationships>
</file>

<file path=ppt/slides/_rels/slide66.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178.jpeg"/><Relationship Id="rId4" Type="http://schemas.openxmlformats.org/officeDocument/2006/relationships/image" Target="../media/image3.png"/></Relationships>
</file>

<file path=ppt/slides/_rels/slide67.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12.xml"/></Relationships>
</file>

<file path=ppt/slides/_rels/slide68.xml.rels><?xml version="1.0" encoding="UTF-8" standalone="yes"?>
<Relationships xmlns="http://schemas.openxmlformats.org/package/2006/relationships"><Relationship Id="rId3" Type="http://schemas.openxmlformats.org/officeDocument/2006/relationships/image" Target="../media/image180.png"/><Relationship Id="rId2" Type="http://schemas.openxmlformats.org/officeDocument/2006/relationships/image" Target="../media/image179.jpeg"/><Relationship Id="rId1" Type="http://schemas.openxmlformats.org/officeDocument/2006/relationships/slideLayout" Target="../slideLayouts/slideLayout1.xml"/></Relationships>
</file>

<file path=ppt/slides/_rels/slide6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181.png"/></Relationships>
</file>

<file path=ppt/slides/_rels/slide70.xml.rels><?xml version="1.0" encoding="UTF-8" standalone="yes"?>
<Relationships xmlns="http://schemas.openxmlformats.org/package/2006/relationships"><Relationship Id="rId2" Type="http://schemas.openxmlformats.org/officeDocument/2006/relationships/image" Target="../media/image182.png"/><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2" Type="http://schemas.openxmlformats.org/officeDocument/2006/relationships/image" Target="../media/image183.emf"/><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image" Target="../media/image184.emf"/><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image" Target="../media/image185.emf"/><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image" Target="../media/image186.png"/><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image" Target="../media/image187.pn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188.pn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189.png"/><Relationship Id="rId4" Type="http://schemas.openxmlformats.org/officeDocument/2006/relationships/image" Target="../media/image3.png"/></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79.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17.xml"/><Relationship Id="rId1" Type="http://schemas.openxmlformats.org/officeDocument/2006/relationships/slideLayout" Target="../slideLayouts/slideLayout13.xml"/><Relationship Id="rId5" Type="http://schemas.openxmlformats.org/officeDocument/2006/relationships/image" Target="../media/image191.png"/><Relationship Id="rId4" Type="http://schemas.openxmlformats.org/officeDocument/2006/relationships/image" Target="../media/image190.tiff"/></Relationships>
</file>

<file path=ppt/slides/_rels/slide80.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18.xml"/><Relationship Id="rId1" Type="http://schemas.openxmlformats.org/officeDocument/2006/relationships/slideLayout" Target="../slideLayouts/slideLayout13.xml"/><Relationship Id="rId4" Type="http://schemas.openxmlformats.org/officeDocument/2006/relationships/image" Target="../media/image192.jpeg"/></Relationships>
</file>

<file path=ppt/slides/_rels/slide81.xml.rels><?xml version="1.0" encoding="UTF-8" standalone="yes"?>
<Relationships xmlns="http://schemas.openxmlformats.org/package/2006/relationships"><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82.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image" Target="../media/image193.jpeg"/><Relationship Id="rId1" Type="http://schemas.openxmlformats.org/officeDocument/2006/relationships/slideLayout" Target="../slideLayouts/slideLayout13.xml"/></Relationships>
</file>

<file path=ppt/slides/_rels/slide83.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84.xml.rels><?xml version="1.0" encoding="UTF-8" standalone="yes"?>
<Relationships xmlns="http://schemas.openxmlformats.org/package/2006/relationships"><Relationship Id="rId3" Type="http://schemas.openxmlformats.org/officeDocument/2006/relationships/image" Target="../media/image194.png"/><Relationship Id="rId2" Type="http://schemas.openxmlformats.org/officeDocument/2006/relationships/image" Target="../media/image122.png"/><Relationship Id="rId1" Type="http://schemas.openxmlformats.org/officeDocument/2006/relationships/slideLayout" Target="../slideLayouts/slideLayout13.xml"/></Relationships>
</file>

<file path=ppt/slides/_rels/slide85.xml.rels><?xml version="1.0" encoding="UTF-8" standalone="yes"?>
<Relationships xmlns="http://schemas.openxmlformats.org/package/2006/relationships"><Relationship Id="rId3" Type="http://schemas.openxmlformats.org/officeDocument/2006/relationships/image" Target="../media/image195.jpeg"/><Relationship Id="rId2" Type="http://schemas.openxmlformats.org/officeDocument/2006/relationships/notesSlide" Target="../notesSlides/notesSlide20.xml"/><Relationship Id="rId1" Type="http://schemas.openxmlformats.org/officeDocument/2006/relationships/slideLayout" Target="../slideLayouts/slideLayout13.xml"/><Relationship Id="rId4" Type="http://schemas.openxmlformats.org/officeDocument/2006/relationships/image" Target="../media/image122.png"/></Relationships>
</file>

<file path=ppt/slides/_rels/slide86.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87.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image" Target="../media/image196.jpeg"/><Relationship Id="rId1" Type="http://schemas.openxmlformats.org/officeDocument/2006/relationships/slideLayout" Target="../slideLayouts/slideLayout13.xml"/></Relationships>
</file>

<file path=ppt/slides/_rels/slide88.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89.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90.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91.xml.rels><?xml version="1.0" encoding="UTF-8" standalone="yes"?>
<Relationships xmlns="http://schemas.openxmlformats.org/package/2006/relationships"><Relationship Id="rId8" Type="http://schemas.openxmlformats.org/officeDocument/2006/relationships/image" Target="../media/image26.svg"/><Relationship Id="rId3" Type="http://schemas.openxmlformats.org/officeDocument/2006/relationships/image" Target="../media/image2.svg"/><Relationship Id="rId7" Type="http://schemas.openxmlformats.org/officeDocument/2006/relationships/image" Target="../media/image25.pn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198.png"/><Relationship Id="rId11" Type="http://schemas.openxmlformats.org/officeDocument/2006/relationships/image" Target="../media/image201.png"/><Relationship Id="rId5" Type="http://schemas.openxmlformats.org/officeDocument/2006/relationships/image" Target="../media/image197.jpeg"/><Relationship Id="rId10" Type="http://schemas.openxmlformats.org/officeDocument/2006/relationships/image" Target="../media/image200.jpeg"/><Relationship Id="rId4" Type="http://schemas.openxmlformats.org/officeDocument/2006/relationships/image" Target="../media/image3.png"/><Relationship Id="rId9" Type="http://schemas.openxmlformats.org/officeDocument/2006/relationships/image" Target="../media/image199.png"/></Relationships>
</file>

<file path=ppt/slides/_rels/slide92.xml.rels><?xml version="1.0" encoding="UTF-8" standalone="yes"?>
<Relationships xmlns="http://schemas.openxmlformats.org/package/2006/relationships"><Relationship Id="rId8" Type="http://schemas.openxmlformats.org/officeDocument/2006/relationships/image" Target="../media/image206.jpeg"/><Relationship Id="rId3" Type="http://schemas.openxmlformats.org/officeDocument/2006/relationships/image" Target="../media/image2.svg"/><Relationship Id="rId7" Type="http://schemas.openxmlformats.org/officeDocument/2006/relationships/image" Target="../media/image205.jpe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204.jpeg"/><Relationship Id="rId5" Type="http://schemas.openxmlformats.org/officeDocument/2006/relationships/image" Target="../media/image203.jpeg"/><Relationship Id="rId4" Type="http://schemas.openxmlformats.org/officeDocument/2006/relationships/image" Target="../media/image202.jpeg"/><Relationship Id="rId9" Type="http://schemas.openxmlformats.org/officeDocument/2006/relationships/image" Target="../media/image207.jpeg"/></Relationships>
</file>

<file path=ppt/slides/_rels/slide93.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94.xml.rels><?xml version="1.0" encoding="UTF-8" standalone="yes"?>
<Relationships xmlns="http://schemas.openxmlformats.org/package/2006/relationships"><Relationship Id="rId8" Type="http://schemas.openxmlformats.org/officeDocument/2006/relationships/image" Target="../media/image210.png"/><Relationship Id="rId3" Type="http://schemas.openxmlformats.org/officeDocument/2006/relationships/image" Target="../media/image2.svg"/><Relationship Id="rId7" Type="http://schemas.openxmlformats.org/officeDocument/2006/relationships/image" Target="../media/image24.pn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209.jpeg"/><Relationship Id="rId5" Type="http://schemas.openxmlformats.org/officeDocument/2006/relationships/image" Target="../media/image208.png"/><Relationship Id="rId4" Type="http://schemas.openxmlformats.org/officeDocument/2006/relationships/image" Target="../media/image3.png"/><Relationship Id="rId9" Type="http://schemas.openxmlformats.org/officeDocument/2006/relationships/image" Target="../media/image40.png"/></Relationships>
</file>

<file path=ppt/slides/_rels/slide95.xml.rels><?xml version="1.0" encoding="UTF-8" standalone="yes"?>
<Relationships xmlns="http://schemas.openxmlformats.org/package/2006/relationships"><Relationship Id="rId8" Type="http://schemas.openxmlformats.org/officeDocument/2006/relationships/image" Target="../media/image215.jpeg"/><Relationship Id="rId3" Type="http://schemas.openxmlformats.org/officeDocument/2006/relationships/image" Target="../media/image2.svg"/><Relationship Id="rId7" Type="http://schemas.openxmlformats.org/officeDocument/2006/relationships/image" Target="../media/image214.jpe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213.jpeg"/><Relationship Id="rId5" Type="http://schemas.openxmlformats.org/officeDocument/2006/relationships/image" Target="../media/image212.jpeg"/><Relationship Id="rId4" Type="http://schemas.openxmlformats.org/officeDocument/2006/relationships/image" Target="../media/image211.jpeg"/><Relationship Id="rId9" Type="http://schemas.openxmlformats.org/officeDocument/2006/relationships/image" Target="../media/image216.jpeg"/></Relationships>
</file>

<file path=ppt/slides/_rels/slide96.xml.rels><?xml version="1.0" encoding="UTF-8" standalone="yes"?>
<Relationships xmlns="http://schemas.openxmlformats.org/package/2006/relationships"><Relationship Id="rId8" Type="http://schemas.openxmlformats.org/officeDocument/2006/relationships/image" Target="../media/image218.jpeg"/><Relationship Id="rId3" Type="http://schemas.openxmlformats.org/officeDocument/2006/relationships/image" Target="../media/image2.svg"/><Relationship Id="rId7" Type="http://schemas.openxmlformats.org/officeDocument/2006/relationships/image" Target="../media/image217.pn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15.png"/><Relationship Id="rId11" Type="http://schemas.openxmlformats.org/officeDocument/2006/relationships/image" Target="../media/image221.png"/><Relationship Id="rId5" Type="http://schemas.openxmlformats.org/officeDocument/2006/relationships/image" Target="../media/image210.png"/><Relationship Id="rId10" Type="http://schemas.openxmlformats.org/officeDocument/2006/relationships/image" Target="../media/image220.png"/><Relationship Id="rId4" Type="http://schemas.openxmlformats.org/officeDocument/2006/relationships/image" Target="../media/image3.png"/><Relationship Id="rId9" Type="http://schemas.openxmlformats.org/officeDocument/2006/relationships/image" Target="../media/image219.png"/></Relationships>
</file>

<file path=ppt/slides/_rels/slide97.xml.rels><?xml version="1.0" encoding="UTF-8" standalone="yes"?>
<Relationships xmlns="http://schemas.openxmlformats.org/package/2006/relationships"><Relationship Id="rId8" Type="http://schemas.openxmlformats.org/officeDocument/2006/relationships/image" Target="../media/image226.jpeg"/><Relationship Id="rId3" Type="http://schemas.openxmlformats.org/officeDocument/2006/relationships/image" Target="../media/image2.svg"/><Relationship Id="rId7" Type="http://schemas.openxmlformats.org/officeDocument/2006/relationships/image" Target="../media/image225.jpe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224.jpeg"/><Relationship Id="rId5" Type="http://schemas.openxmlformats.org/officeDocument/2006/relationships/image" Target="../media/image223.jpeg"/><Relationship Id="rId10" Type="http://schemas.openxmlformats.org/officeDocument/2006/relationships/image" Target="../media/image228.jpeg"/><Relationship Id="rId4" Type="http://schemas.openxmlformats.org/officeDocument/2006/relationships/image" Target="../media/image222.jpeg"/><Relationship Id="rId9" Type="http://schemas.openxmlformats.org/officeDocument/2006/relationships/image" Target="../media/image227.jpeg"/></Relationships>
</file>

<file path=ppt/slides/_rels/slide98.xml.rels><?xml version="1.0" encoding="UTF-8" standalone="yes"?>
<Relationships xmlns="http://schemas.openxmlformats.org/package/2006/relationships"><Relationship Id="rId8" Type="http://schemas.openxmlformats.org/officeDocument/2006/relationships/image" Target="../media/image231.png"/><Relationship Id="rId3" Type="http://schemas.openxmlformats.org/officeDocument/2006/relationships/image" Target="../media/image2.svg"/><Relationship Id="rId7" Type="http://schemas.openxmlformats.org/officeDocument/2006/relationships/image" Target="../media/image230.jp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20.png"/><Relationship Id="rId5" Type="http://schemas.openxmlformats.org/officeDocument/2006/relationships/image" Target="../media/image229.png"/><Relationship Id="rId4" Type="http://schemas.openxmlformats.org/officeDocument/2006/relationships/image" Target="../media/image3.png"/><Relationship Id="rId9" Type="http://schemas.openxmlformats.org/officeDocument/2006/relationships/image" Target="../media/image232.png"/></Relationships>
</file>

<file path=ppt/slides/_rels/slide99.xml.rels><?xml version="1.0" encoding="UTF-8" standalone="yes"?>
<Relationships xmlns="http://schemas.openxmlformats.org/package/2006/relationships"><Relationship Id="rId8" Type="http://schemas.openxmlformats.org/officeDocument/2006/relationships/image" Target="../media/image237.jpeg"/><Relationship Id="rId3" Type="http://schemas.openxmlformats.org/officeDocument/2006/relationships/image" Target="../media/image2.svg"/><Relationship Id="rId7" Type="http://schemas.openxmlformats.org/officeDocument/2006/relationships/image" Target="../media/image236.jpe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235.jpeg"/><Relationship Id="rId5" Type="http://schemas.openxmlformats.org/officeDocument/2006/relationships/image" Target="../media/image234.jpeg"/><Relationship Id="rId4" Type="http://schemas.openxmlformats.org/officeDocument/2006/relationships/image" Target="../media/image233.jpeg"/></Relationships>
</file>

<file path=ppt/slides/_rels/slide100.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5.jpeg"/><Relationship Id="rId5" Type="http://schemas.openxmlformats.org/officeDocument/2006/relationships/image" Target="../media/image4.png"/><Relationship Id="rId4" Type="http://schemas.openxmlformats.org/officeDocument/2006/relationships/image" Target="../media/image3.png"/></Relationships>
</file>

<file path=ppt/slides/_rels/slide101.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image" Target="../media/image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10C93A4B-A6C0-4BF8-9AF5-9CE52A6BCE19}"/>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0C29486A-4215-47F1-AB4A-33B62CD6729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Shape 55">
            <a:extLst>
              <a:ext uri="{FF2B5EF4-FFF2-40B4-BE49-F238E27FC236}">
                <a16:creationId xmlns:a16="http://schemas.microsoft.com/office/drawing/2014/main" id="{067694DB-BF04-4740-A96C-98D4D35869DA}"/>
              </a:ext>
            </a:extLst>
          </p:cNvPr>
          <p:cNvSpPr txBox="1"/>
          <p:nvPr/>
        </p:nvSpPr>
        <p:spPr>
          <a:xfrm>
            <a:off x="2069096" y="1881803"/>
            <a:ext cx="4501750" cy="556400"/>
          </a:xfrm>
          <a:prstGeom prst="rect">
            <a:avLst/>
          </a:prstGeom>
          <a:noFill/>
          <a:ln>
            <a:noFill/>
          </a:ln>
        </p:spPr>
        <p:txBody>
          <a:bodyPr spcFirstLastPara="1" wrap="square" lIns="121900" tIns="121900" rIns="121900" bIns="121900" anchor="t" anchorCtr="0">
            <a:noAutofit/>
          </a:bodyPr>
          <a:lstStyle/>
          <a:p>
            <a:r>
              <a:rPr lang="en" sz="4000" b="1" dirty="0">
                <a:solidFill>
                  <a:schemeClr val="bg1"/>
                </a:solidFill>
                <a:latin typeface="Arial" panose="020B0604020202020204" pitchFamily="34" charset="0"/>
                <a:ea typeface="Open Sans"/>
                <a:cs typeface="Arial" panose="020B0604020202020204" pitchFamily="34" charset="0"/>
                <a:sym typeface="Open Sans"/>
              </a:rPr>
              <a:t>WELCOME TO</a:t>
            </a:r>
            <a:endParaRPr sz="4000" b="1" dirty="0">
              <a:solidFill>
                <a:schemeClr val="bg1"/>
              </a:solidFill>
              <a:latin typeface="Arial" panose="020B0604020202020204" pitchFamily="34" charset="0"/>
              <a:ea typeface="Open Sans"/>
              <a:cs typeface="Arial" panose="020B0604020202020204" pitchFamily="34" charset="0"/>
              <a:sym typeface="Open Sans"/>
            </a:endParaRPr>
          </a:p>
        </p:txBody>
      </p:sp>
      <p:sp>
        <p:nvSpPr>
          <p:cNvPr id="8" name="Rectangle 7">
            <a:extLst>
              <a:ext uri="{FF2B5EF4-FFF2-40B4-BE49-F238E27FC236}">
                <a16:creationId xmlns:a16="http://schemas.microsoft.com/office/drawing/2014/main" id="{0E10AC94-BD5D-40DC-B51E-634BE9B2AC70}"/>
              </a:ext>
            </a:extLst>
          </p:cNvPr>
          <p:cNvSpPr/>
          <p:nvPr/>
        </p:nvSpPr>
        <p:spPr>
          <a:xfrm>
            <a:off x="2069096" y="2460726"/>
            <a:ext cx="8053808" cy="1323439"/>
          </a:xfrm>
          <a:prstGeom prst="rect">
            <a:avLst/>
          </a:prstGeom>
        </p:spPr>
        <p:txBody>
          <a:bodyPr wrap="none">
            <a:spAutoFit/>
          </a:bodyPr>
          <a:lstStyle/>
          <a:p>
            <a:pPr algn="ctr"/>
            <a:r>
              <a:rPr lang="en-US" sz="8000" b="1" dirty="0" err="1">
                <a:solidFill>
                  <a:schemeClr val="bg1"/>
                </a:solidFill>
                <a:latin typeface="Arial" panose="020B0604020202020204" pitchFamily="34" charset="0"/>
                <a:ea typeface="Open Sans"/>
                <a:cs typeface="Arial" panose="020B0604020202020204" pitchFamily="34" charset="0"/>
                <a:sym typeface="Open Sans"/>
              </a:rPr>
              <a:t>cmdtyExchange</a:t>
            </a:r>
            <a:endParaRPr lang="en-US" sz="8000" b="1" dirty="0">
              <a:solidFill>
                <a:schemeClr val="bg1"/>
              </a:solidFill>
              <a:latin typeface="Arial" panose="020B0604020202020204" pitchFamily="34" charset="0"/>
              <a:ea typeface="Open Sans"/>
              <a:cs typeface="Arial" panose="020B0604020202020204" pitchFamily="34" charset="0"/>
              <a:sym typeface="Open Sans"/>
            </a:endParaRPr>
          </a:p>
        </p:txBody>
      </p:sp>
      <p:sp>
        <p:nvSpPr>
          <p:cNvPr id="9" name="Rectangle 8">
            <a:extLst>
              <a:ext uri="{FF2B5EF4-FFF2-40B4-BE49-F238E27FC236}">
                <a16:creationId xmlns:a16="http://schemas.microsoft.com/office/drawing/2014/main" id="{7A4314D5-E0DA-4BE1-BCF1-98DAABA86EDF}"/>
              </a:ext>
            </a:extLst>
          </p:cNvPr>
          <p:cNvSpPr/>
          <p:nvPr/>
        </p:nvSpPr>
        <p:spPr>
          <a:xfrm>
            <a:off x="7028787" y="3677725"/>
            <a:ext cx="3094117" cy="707886"/>
          </a:xfrm>
          <a:prstGeom prst="rect">
            <a:avLst/>
          </a:prstGeom>
        </p:spPr>
        <p:txBody>
          <a:bodyPr wrap="none">
            <a:spAutoFit/>
          </a:bodyPr>
          <a:lstStyle/>
          <a:p>
            <a:pPr algn="r"/>
            <a:r>
              <a:rPr lang="en-US" sz="4000" b="1" dirty="0">
                <a:solidFill>
                  <a:schemeClr val="bg1"/>
                </a:solidFill>
                <a:latin typeface="Arial" panose="020B0604020202020204" pitchFamily="34" charset="0"/>
                <a:ea typeface="Open Sans"/>
                <a:cs typeface="Arial" panose="020B0604020202020204" pitchFamily="34" charset="0"/>
                <a:sym typeface="Open Sans"/>
              </a:rPr>
              <a:t>By </a:t>
            </a:r>
            <a:r>
              <a:rPr lang="en-US" sz="4000" b="1" dirty="0" err="1">
                <a:solidFill>
                  <a:schemeClr val="bg1"/>
                </a:solidFill>
                <a:latin typeface="Arial" panose="020B0604020202020204" pitchFamily="34" charset="0"/>
                <a:ea typeface="Open Sans"/>
                <a:cs typeface="Arial" panose="020B0604020202020204" pitchFamily="34" charset="0"/>
                <a:sym typeface="Open Sans"/>
              </a:rPr>
              <a:t>Barchart</a:t>
            </a:r>
            <a:endParaRPr lang="en-US" sz="4000" b="1" dirty="0">
              <a:solidFill>
                <a:schemeClr val="bg1"/>
              </a:solidFill>
              <a:latin typeface="Arial" panose="020B0604020202020204" pitchFamily="34" charset="0"/>
              <a:ea typeface="Open Sans"/>
              <a:cs typeface="Arial" panose="020B0604020202020204" pitchFamily="34" charset="0"/>
              <a:sym typeface="Open Sans"/>
            </a:endParaRPr>
          </a:p>
        </p:txBody>
      </p:sp>
    </p:spTree>
    <p:extLst>
      <p:ext uri="{BB962C8B-B14F-4D97-AF65-F5344CB8AC3E}">
        <p14:creationId xmlns:p14="http://schemas.microsoft.com/office/powerpoint/2010/main" val="299069394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5C453F7C-6EE5-4BA3-BFA8-25839A80E685}"/>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5" name="Picture 4">
            <a:extLst>
              <a:ext uri="{FF2B5EF4-FFF2-40B4-BE49-F238E27FC236}">
                <a16:creationId xmlns:a16="http://schemas.microsoft.com/office/drawing/2014/main" id="{C9220B45-8C5A-4740-B1F3-7218DAF9D17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pic>
        <p:nvPicPr>
          <p:cNvPr id="6" name="Picture 5">
            <a:extLst>
              <a:ext uri="{FF2B5EF4-FFF2-40B4-BE49-F238E27FC236}">
                <a16:creationId xmlns:a16="http://schemas.microsoft.com/office/drawing/2014/main" id="{7F5F53B8-3CA3-4D6B-BB24-E3876166586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273487" y="2274656"/>
            <a:ext cx="2286005" cy="509017"/>
          </a:xfrm>
          <a:prstGeom prst="rect">
            <a:avLst/>
          </a:prstGeom>
        </p:spPr>
      </p:pic>
      <p:pic>
        <p:nvPicPr>
          <p:cNvPr id="7" name="Picture 6" descr="A person wearing a suit and tie smiling at the camera&#10;&#10;Description generated with very high confidence">
            <a:extLst>
              <a:ext uri="{FF2B5EF4-FFF2-40B4-BE49-F238E27FC236}">
                <a16:creationId xmlns:a16="http://schemas.microsoft.com/office/drawing/2014/main" id="{883CE155-35EB-4F3F-93AF-5BD96A634809}"/>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273487" y="3052430"/>
            <a:ext cx="1830358" cy="1830358"/>
          </a:xfrm>
          <a:prstGeom prst="rect">
            <a:avLst/>
          </a:prstGeom>
        </p:spPr>
      </p:pic>
      <p:sp>
        <p:nvSpPr>
          <p:cNvPr id="8" name="TextBox 7">
            <a:extLst>
              <a:ext uri="{FF2B5EF4-FFF2-40B4-BE49-F238E27FC236}">
                <a16:creationId xmlns:a16="http://schemas.microsoft.com/office/drawing/2014/main" id="{EBC93EBC-F99F-4F95-9A80-7F9AB5B3B914}"/>
              </a:ext>
            </a:extLst>
          </p:cNvPr>
          <p:cNvSpPr txBox="1"/>
          <p:nvPr/>
        </p:nvSpPr>
        <p:spPr>
          <a:xfrm>
            <a:off x="5435300" y="3429000"/>
            <a:ext cx="3305713" cy="1077218"/>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Mark </a:t>
            </a:r>
            <a:r>
              <a:rPr lang="en-US" sz="3200" b="1" dirty="0" err="1">
                <a:solidFill>
                  <a:schemeClr val="bg1"/>
                </a:solidFill>
                <a:latin typeface="Arial" panose="020B0604020202020204" pitchFamily="34" charset="0"/>
                <a:ea typeface="Open Sans" panose="020B0604020202020204" charset="0"/>
                <a:cs typeface="Arial" panose="020B0604020202020204" pitchFamily="34" charset="0"/>
              </a:rPr>
              <a:t>Haraburda</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CEO, </a:t>
            </a:r>
            <a:r>
              <a:rPr lang="en-US" sz="3200" dirty="0" err="1">
                <a:solidFill>
                  <a:schemeClr val="bg1"/>
                </a:solidFill>
                <a:latin typeface="Arial" panose="020B0604020202020204" pitchFamily="34" charset="0"/>
                <a:ea typeface="Open Sans" panose="020B0604020202020204" charset="0"/>
                <a:cs typeface="Arial" panose="020B0604020202020204" pitchFamily="34" charset="0"/>
              </a:rPr>
              <a:t>Barchart</a:t>
            </a:r>
            <a:endParaRPr lang="en-US" sz="3200" dirty="0">
              <a:solidFill>
                <a:schemeClr val="bg1"/>
              </a:solidFill>
              <a:latin typeface="Arial" panose="020B0604020202020204" pitchFamily="34" charset="0"/>
              <a:ea typeface="Open Sans" panose="020B0604020202020204" charset="0"/>
              <a:cs typeface="Arial" panose="020B0604020202020204" pitchFamily="34" charset="0"/>
            </a:endParaRPr>
          </a:p>
        </p:txBody>
      </p:sp>
    </p:spTree>
    <p:extLst>
      <p:ext uri="{BB962C8B-B14F-4D97-AF65-F5344CB8AC3E}">
        <p14:creationId xmlns:p14="http://schemas.microsoft.com/office/powerpoint/2010/main" val="269429760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8" name="TextBox 7">
            <a:extLst>
              <a:ext uri="{FF2B5EF4-FFF2-40B4-BE49-F238E27FC236}">
                <a16:creationId xmlns:a16="http://schemas.microsoft.com/office/drawing/2014/main" id="{A521CFF7-1AA2-4BE0-8BF0-4F63C2EFC8A7}"/>
              </a:ext>
            </a:extLst>
          </p:cNvPr>
          <p:cNvSpPr txBox="1"/>
          <p:nvPr/>
        </p:nvSpPr>
        <p:spPr>
          <a:xfrm>
            <a:off x="264160" y="223006"/>
            <a:ext cx="7229864" cy="1323439"/>
          </a:xfrm>
          <a:prstGeom prst="rect">
            <a:avLst/>
          </a:prstGeom>
          <a:noFill/>
        </p:spPr>
        <p:txBody>
          <a:bodyPr wrap="none" rtlCol="0">
            <a:spAutoFit/>
          </a:bodyPr>
          <a:lstStyle/>
          <a:p>
            <a:pPr algn="ctr"/>
            <a:r>
              <a:rPr lang="en-US" sz="4800" b="1" dirty="0">
                <a:solidFill>
                  <a:schemeClr val="bg1"/>
                </a:solidFill>
                <a:latin typeface="Arial" panose="020B0604020202020204" pitchFamily="34" charset="0"/>
                <a:ea typeface="Open Sans" panose="020B0604020202020204" charset="0"/>
                <a:cs typeface="Arial" panose="020B0604020202020204" pitchFamily="34" charset="0"/>
              </a:rPr>
              <a:t>SCHEDULE OF EVENTS</a:t>
            </a:r>
            <a:endParaRPr lang="en-US" sz="4800" dirty="0">
              <a:solidFill>
                <a:schemeClr val="bg1"/>
              </a:solidFill>
              <a:latin typeface="Arial" panose="020B0604020202020204" pitchFamily="34" charset="0"/>
              <a:ea typeface="Open Sans" panose="020B0604020202020204" charset="0"/>
              <a:cs typeface="Arial" panose="020B0604020202020204" pitchFamily="34" charset="0"/>
            </a:endParaRPr>
          </a:p>
          <a:p>
            <a:endParaRPr lang="en-US" sz="3200" dirty="0">
              <a:solidFill>
                <a:schemeClr val="bg1"/>
              </a:solidFill>
              <a:latin typeface="Open Sans" panose="020B0604020202020204" charset="0"/>
              <a:ea typeface="Open Sans" panose="020B0604020202020204" charset="0"/>
              <a:cs typeface="Open Sans" panose="020B0604020202020204" charset="0"/>
            </a:endParaRPr>
          </a:p>
        </p:txBody>
      </p:sp>
      <p:sp>
        <p:nvSpPr>
          <p:cNvPr id="9" name="TextBox 8">
            <a:extLst>
              <a:ext uri="{FF2B5EF4-FFF2-40B4-BE49-F238E27FC236}">
                <a16:creationId xmlns:a16="http://schemas.microsoft.com/office/drawing/2014/main" id="{1D657730-A019-451A-93B2-84EFB6AFEAA6}"/>
              </a:ext>
            </a:extLst>
          </p:cNvPr>
          <p:cNvSpPr txBox="1"/>
          <p:nvPr/>
        </p:nvSpPr>
        <p:spPr>
          <a:xfrm>
            <a:off x="264160" y="1271610"/>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9am</a:t>
            </a:r>
            <a:r>
              <a:rPr lang="en-US" sz="2600" dirty="0">
                <a:solidFill>
                  <a:schemeClr val="bg1"/>
                </a:solidFill>
                <a:latin typeface="Arial" panose="020B0604020202020204" pitchFamily="34" charset="0"/>
                <a:cs typeface="Arial" panose="020B0604020202020204" pitchFamily="34" charset="0"/>
              </a:rPr>
              <a:t> </a:t>
            </a:r>
            <a:r>
              <a:rPr lang="en-US" sz="2600" dirty="0">
                <a:solidFill>
                  <a:srgbClr val="FDBF2D"/>
                </a:solidFill>
                <a:latin typeface="Arial" panose="020B0604020202020204" pitchFamily="34" charset="0"/>
                <a:cs typeface="Arial" panose="020B0604020202020204" pitchFamily="34" charset="0"/>
              </a:rPr>
              <a:t>|</a:t>
            </a:r>
            <a:r>
              <a:rPr lang="en-US" sz="2600" dirty="0">
                <a:solidFill>
                  <a:schemeClr val="bg1"/>
                </a:solidFill>
                <a:latin typeface="Arial" panose="020B0604020202020204" pitchFamily="34" charset="0"/>
                <a:cs typeface="Arial" panose="020B0604020202020204" pitchFamily="34" charset="0"/>
              </a:rPr>
              <a:t> Innovation in Ag onstage presentations</a:t>
            </a:r>
          </a:p>
        </p:txBody>
      </p:sp>
      <p:sp>
        <p:nvSpPr>
          <p:cNvPr id="10" name="TextBox 9">
            <a:extLst>
              <a:ext uri="{FF2B5EF4-FFF2-40B4-BE49-F238E27FC236}">
                <a16:creationId xmlns:a16="http://schemas.microsoft.com/office/drawing/2014/main" id="{9A6FED69-E903-4E78-8741-BF2EE9F1F07F}"/>
              </a:ext>
            </a:extLst>
          </p:cNvPr>
          <p:cNvSpPr txBox="1"/>
          <p:nvPr/>
        </p:nvSpPr>
        <p:spPr>
          <a:xfrm>
            <a:off x="264160" y="1923650"/>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10:30am | </a:t>
            </a:r>
            <a:r>
              <a:rPr lang="en-US" sz="2600" dirty="0">
                <a:solidFill>
                  <a:schemeClr val="bg1"/>
                </a:solidFill>
                <a:latin typeface="Arial" panose="020B0604020202020204" pitchFamily="34" charset="0"/>
                <a:cs typeface="Arial" panose="020B0604020202020204" pitchFamily="34" charset="0"/>
              </a:rPr>
              <a:t>Coffee Break &amp; Networking on 2</a:t>
            </a:r>
            <a:r>
              <a:rPr lang="en-US" sz="2600" baseline="30000" dirty="0">
                <a:solidFill>
                  <a:schemeClr val="bg1"/>
                </a:solidFill>
                <a:latin typeface="Arial" panose="020B0604020202020204" pitchFamily="34" charset="0"/>
                <a:cs typeface="Arial" panose="020B0604020202020204" pitchFamily="34" charset="0"/>
              </a:rPr>
              <a:t>nd</a:t>
            </a:r>
            <a:r>
              <a:rPr lang="en-US" sz="2600" dirty="0">
                <a:solidFill>
                  <a:schemeClr val="bg1"/>
                </a:solidFill>
                <a:latin typeface="Arial" panose="020B0604020202020204" pitchFamily="34" charset="0"/>
                <a:cs typeface="Arial" panose="020B0604020202020204" pitchFamily="34" charset="0"/>
              </a:rPr>
              <a:t> Floor Landing</a:t>
            </a:r>
          </a:p>
        </p:txBody>
      </p:sp>
      <p:sp>
        <p:nvSpPr>
          <p:cNvPr id="11" name="TextBox 10">
            <a:extLst>
              <a:ext uri="{FF2B5EF4-FFF2-40B4-BE49-F238E27FC236}">
                <a16:creationId xmlns:a16="http://schemas.microsoft.com/office/drawing/2014/main" id="{3B690255-6F95-40BD-BD85-846DEE7A7CA0}"/>
              </a:ext>
            </a:extLst>
          </p:cNvPr>
          <p:cNvSpPr txBox="1"/>
          <p:nvPr/>
        </p:nvSpPr>
        <p:spPr>
          <a:xfrm>
            <a:off x="264160" y="2568514"/>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11am | </a:t>
            </a:r>
            <a:r>
              <a:rPr lang="en-US" sz="2600" dirty="0">
                <a:solidFill>
                  <a:schemeClr val="bg1"/>
                </a:solidFill>
                <a:latin typeface="Arial" panose="020B0604020202020204" pitchFamily="34" charset="0"/>
                <a:cs typeface="Arial" panose="020B0604020202020204" pitchFamily="34" charset="0"/>
              </a:rPr>
              <a:t>Panel #1: Grain Market Perspectives</a:t>
            </a:r>
          </a:p>
        </p:txBody>
      </p:sp>
      <p:sp>
        <p:nvSpPr>
          <p:cNvPr id="12" name="TextBox 11">
            <a:extLst>
              <a:ext uri="{FF2B5EF4-FFF2-40B4-BE49-F238E27FC236}">
                <a16:creationId xmlns:a16="http://schemas.microsoft.com/office/drawing/2014/main" id="{5C0617B5-3D16-45A8-8022-E2CCC92DDA9D}"/>
              </a:ext>
            </a:extLst>
          </p:cNvPr>
          <p:cNvSpPr txBox="1"/>
          <p:nvPr/>
        </p:nvSpPr>
        <p:spPr>
          <a:xfrm>
            <a:off x="264160" y="3236140"/>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12pm | </a:t>
            </a:r>
            <a:r>
              <a:rPr lang="en-US" sz="2600" dirty="0">
                <a:solidFill>
                  <a:schemeClr val="bg1"/>
                </a:solidFill>
                <a:latin typeface="Arial" panose="020B0604020202020204" pitchFamily="34" charset="0"/>
                <a:cs typeface="Arial" panose="020B0604020202020204" pitchFamily="34" charset="0"/>
              </a:rPr>
              <a:t>Lunch &amp; Networking on 9</a:t>
            </a:r>
            <a:r>
              <a:rPr lang="en-US" sz="2600" baseline="30000" dirty="0">
                <a:solidFill>
                  <a:schemeClr val="bg1"/>
                </a:solidFill>
                <a:latin typeface="Arial" panose="020B0604020202020204" pitchFamily="34" charset="0"/>
                <a:cs typeface="Arial" panose="020B0604020202020204" pitchFamily="34" charset="0"/>
              </a:rPr>
              <a:t>th</a:t>
            </a:r>
            <a:r>
              <a:rPr lang="en-US" sz="2600" dirty="0">
                <a:solidFill>
                  <a:schemeClr val="bg1"/>
                </a:solidFill>
                <a:latin typeface="Arial" panose="020B0604020202020204" pitchFamily="34" charset="0"/>
                <a:cs typeface="Arial" panose="020B0604020202020204" pitchFamily="34" charset="0"/>
              </a:rPr>
              <a:t> Floor</a:t>
            </a:r>
          </a:p>
        </p:txBody>
      </p:sp>
      <p:sp>
        <p:nvSpPr>
          <p:cNvPr id="13" name="TextBox 12">
            <a:extLst>
              <a:ext uri="{FF2B5EF4-FFF2-40B4-BE49-F238E27FC236}">
                <a16:creationId xmlns:a16="http://schemas.microsoft.com/office/drawing/2014/main" id="{83822FA0-8D58-40D7-BF74-AE0266CC2EA0}"/>
              </a:ext>
            </a:extLst>
          </p:cNvPr>
          <p:cNvSpPr txBox="1"/>
          <p:nvPr/>
        </p:nvSpPr>
        <p:spPr>
          <a:xfrm>
            <a:off x="264160" y="3900503"/>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1pm | </a:t>
            </a:r>
            <a:r>
              <a:rPr lang="en-US" sz="2600" dirty="0">
                <a:solidFill>
                  <a:schemeClr val="bg1"/>
                </a:solidFill>
                <a:latin typeface="Arial" panose="020B0604020202020204" pitchFamily="34" charset="0"/>
                <a:cs typeface="Arial" panose="020B0604020202020204" pitchFamily="34" charset="0"/>
              </a:rPr>
              <a:t>Panel #2: “The New Harvest – Ag Data”</a:t>
            </a:r>
          </a:p>
        </p:txBody>
      </p:sp>
      <p:sp>
        <p:nvSpPr>
          <p:cNvPr id="14" name="TextBox 13">
            <a:extLst>
              <a:ext uri="{FF2B5EF4-FFF2-40B4-BE49-F238E27FC236}">
                <a16:creationId xmlns:a16="http://schemas.microsoft.com/office/drawing/2014/main" id="{5E0A24FF-1D69-47D2-B9BB-135B11361582}"/>
              </a:ext>
            </a:extLst>
          </p:cNvPr>
          <p:cNvSpPr txBox="1"/>
          <p:nvPr/>
        </p:nvSpPr>
        <p:spPr>
          <a:xfrm>
            <a:off x="264160" y="4559240"/>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2pm | </a:t>
            </a:r>
            <a:r>
              <a:rPr lang="en-US" sz="2600" dirty="0">
                <a:solidFill>
                  <a:schemeClr val="bg1"/>
                </a:solidFill>
                <a:latin typeface="Arial" panose="020B0604020202020204" pitchFamily="34" charset="0"/>
                <a:cs typeface="Arial" panose="020B0604020202020204" pitchFamily="34" charset="0"/>
              </a:rPr>
              <a:t>Panel #3: “Is Electronification of Physical Grain Trading Finally Here?”</a:t>
            </a:r>
          </a:p>
        </p:txBody>
      </p:sp>
      <p:sp>
        <p:nvSpPr>
          <p:cNvPr id="15" name="TextBox 14">
            <a:extLst>
              <a:ext uri="{FF2B5EF4-FFF2-40B4-BE49-F238E27FC236}">
                <a16:creationId xmlns:a16="http://schemas.microsoft.com/office/drawing/2014/main" id="{D7B510ED-4AC4-4FDF-B618-E3859CDF116D}"/>
              </a:ext>
            </a:extLst>
          </p:cNvPr>
          <p:cNvSpPr txBox="1"/>
          <p:nvPr/>
        </p:nvSpPr>
        <p:spPr>
          <a:xfrm>
            <a:off x="264160" y="5870017"/>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4pm | </a:t>
            </a:r>
            <a:r>
              <a:rPr lang="en-US" sz="2600" dirty="0">
                <a:solidFill>
                  <a:schemeClr val="bg1"/>
                </a:solidFill>
                <a:latin typeface="Arial" panose="020B0604020202020204" pitchFamily="34" charset="0"/>
                <a:cs typeface="Arial" panose="020B0604020202020204" pitchFamily="34" charset="0"/>
              </a:rPr>
              <a:t>Cocktail Reception &amp; Networking on 9</a:t>
            </a:r>
            <a:r>
              <a:rPr lang="en-US" sz="2600" baseline="30000" dirty="0">
                <a:solidFill>
                  <a:schemeClr val="bg1"/>
                </a:solidFill>
                <a:latin typeface="Arial" panose="020B0604020202020204" pitchFamily="34" charset="0"/>
                <a:cs typeface="Arial" panose="020B0604020202020204" pitchFamily="34" charset="0"/>
              </a:rPr>
              <a:t>th</a:t>
            </a:r>
            <a:r>
              <a:rPr lang="en-US" sz="2600" dirty="0">
                <a:solidFill>
                  <a:schemeClr val="bg1"/>
                </a:solidFill>
                <a:latin typeface="Arial" panose="020B0604020202020204" pitchFamily="34" charset="0"/>
                <a:cs typeface="Arial" panose="020B0604020202020204" pitchFamily="34" charset="0"/>
              </a:rPr>
              <a:t> Floor</a:t>
            </a:r>
          </a:p>
        </p:txBody>
      </p:sp>
      <p:sp>
        <p:nvSpPr>
          <p:cNvPr id="16" name="TextBox 15">
            <a:extLst>
              <a:ext uri="{FF2B5EF4-FFF2-40B4-BE49-F238E27FC236}">
                <a16:creationId xmlns:a16="http://schemas.microsoft.com/office/drawing/2014/main" id="{3D4BE809-EB96-4DB6-A055-F766274E14E7}"/>
              </a:ext>
            </a:extLst>
          </p:cNvPr>
          <p:cNvSpPr txBox="1"/>
          <p:nvPr/>
        </p:nvSpPr>
        <p:spPr>
          <a:xfrm>
            <a:off x="264160" y="5217977"/>
            <a:ext cx="11673840" cy="492443"/>
          </a:xfrm>
          <a:prstGeom prst="rect">
            <a:avLst/>
          </a:prstGeom>
          <a:noFill/>
        </p:spPr>
        <p:txBody>
          <a:bodyPr wrap="square" rtlCol="0">
            <a:spAutoFit/>
          </a:bodyPr>
          <a:lstStyle/>
          <a:p>
            <a:pPr marL="285750" indent="-285750">
              <a:buFont typeface="Arial" panose="020B0604020202020204" pitchFamily="34" charset="0"/>
              <a:buChar char="•"/>
            </a:pPr>
            <a:r>
              <a:rPr lang="en-US" sz="2600" dirty="0">
                <a:solidFill>
                  <a:srgbClr val="FDBF2D"/>
                </a:solidFill>
                <a:latin typeface="Arial" panose="020B0604020202020204" pitchFamily="34" charset="0"/>
                <a:cs typeface="Arial" panose="020B0604020202020204" pitchFamily="34" charset="0"/>
              </a:rPr>
              <a:t>3pm | </a:t>
            </a:r>
            <a:r>
              <a:rPr lang="en-US" sz="2600" dirty="0">
                <a:solidFill>
                  <a:schemeClr val="bg1"/>
                </a:solidFill>
                <a:latin typeface="Arial" panose="020B0604020202020204" pitchFamily="34" charset="0"/>
                <a:cs typeface="Arial" panose="020B0604020202020204" pitchFamily="34" charset="0"/>
              </a:rPr>
              <a:t>Panel #4: “Moving Grain Transportation Forward”</a:t>
            </a:r>
          </a:p>
        </p:txBody>
      </p:sp>
    </p:spTree>
    <p:extLst>
      <p:ext uri="{BB962C8B-B14F-4D97-AF65-F5344CB8AC3E}">
        <p14:creationId xmlns:p14="http://schemas.microsoft.com/office/powerpoint/2010/main" val="371435256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4" name="TextBox 3">
            <a:extLst>
              <a:ext uri="{FF2B5EF4-FFF2-40B4-BE49-F238E27FC236}">
                <a16:creationId xmlns:a16="http://schemas.microsoft.com/office/drawing/2014/main" id="{0452B6FB-066A-403B-BB2A-E4F992E731F0}"/>
              </a:ext>
            </a:extLst>
          </p:cNvPr>
          <p:cNvSpPr txBox="1"/>
          <p:nvPr/>
        </p:nvSpPr>
        <p:spPr>
          <a:xfrm>
            <a:off x="3656692" y="957700"/>
            <a:ext cx="4878616" cy="707886"/>
          </a:xfrm>
          <a:prstGeom prst="rect">
            <a:avLst/>
          </a:prstGeom>
          <a:noFill/>
        </p:spPr>
        <p:txBody>
          <a:bodyPr wrap="square" rtlCol="0">
            <a:spAutoFit/>
          </a:bodyPr>
          <a:lstStyle/>
          <a:p>
            <a:pPr algn="ctr"/>
            <a:r>
              <a:rPr lang="en-US" sz="4000" b="1" dirty="0">
                <a:solidFill>
                  <a:srgbClr val="FDBF2D"/>
                </a:solidFill>
                <a:latin typeface="Arial" panose="020B0604020202020204" pitchFamily="34" charset="0"/>
                <a:ea typeface="Open Sans" panose="020B0604020202020204" charset="0"/>
                <a:cs typeface="Arial" panose="020B0604020202020204" pitchFamily="34" charset="0"/>
              </a:rPr>
              <a:t>DON’T FORGET!</a:t>
            </a:r>
          </a:p>
        </p:txBody>
      </p:sp>
      <p:sp>
        <p:nvSpPr>
          <p:cNvPr id="7" name="TextBox 6">
            <a:extLst>
              <a:ext uri="{FF2B5EF4-FFF2-40B4-BE49-F238E27FC236}">
                <a16:creationId xmlns:a16="http://schemas.microsoft.com/office/drawing/2014/main" id="{07511FD0-C6AF-4ABD-B71E-3C45C6B6E8C4}"/>
              </a:ext>
            </a:extLst>
          </p:cNvPr>
          <p:cNvSpPr txBox="1"/>
          <p:nvPr/>
        </p:nvSpPr>
        <p:spPr>
          <a:xfrm>
            <a:off x="259080" y="1883316"/>
            <a:ext cx="11673840" cy="830997"/>
          </a:xfrm>
          <a:prstGeom prst="rect">
            <a:avLst/>
          </a:prstGeom>
          <a:noFill/>
        </p:spPr>
        <p:txBody>
          <a:bodyPr wrap="square" rtlCol="0">
            <a:spAutoFit/>
          </a:bodyPr>
          <a:lstStyle/>
          <a:p>
            <a:pPr algn="ctr"/>
            <a:r>
              <a:rPr lang="en-US" sz="4800" b="1" dirty="0" err="1">
                <a:solidFill>
                  <a:schemeClr val="bg1"/>
                </a:solidFill>
                <a:latin typeface="Arial" panose="020B0604020202020204" pitchFamily="34" charset="0"/>
                <a:cs typeface="Arial" panose="020B0604020202020204" pitchFamily="34" charset="0"/>
              </a:rPr>
              <a:t>cmdty</a:t>
            </a:r>
            <a:r>
              <a:rPr lang="en-US" sz="4800" b="1" dirty="0">
                <a:solidFill>
                  <a:schemeClr val="bg1"/>
                </a:solidFill>
                <a:latin typeface="Arial" panose="020B0604020202020204" pitchFamily="34" charset="0"/>
                <a:cs typeface="Arial" panose="020B0604020202020204" pitchFamily="34" charset="0"/>
              </a:rPr>
              <a:t> Redefined &amp; Breakfast</a:t>
            </a:r>
          </a:p>
        </p:txBody>
      </p:sp>
      <p:sp>
        <p:nvSpPr>
          <p:cNvPr id="8" name="TextBox 7">
            <a:extLst>
              <a:ext uri="{FF2B5EF4-FFF2-40B4-BE49-F238E27FC236}">
                <a16:creationId xmlns:a16="http://schemas.microsoft.com/office/drawing/2014/main" id="{9B03C4A2-DE53-4EF5-8895-91C159DAA61C}"/>
              </a:ext>
            </a:extLst>
          </p:cNvPr>
          <p:cNvSpPr txBox="1"/>
          <p:nvPr/>
        </p:nvSpPr>
        <p:spPr>
          <a:xfrm>
            <a:off x="259080" y="2738349"/>
            <a:ext cx="11673840" cy="2554545"/>
          </a:xfrm>
          <a:prstGeom prst="rect">
            <a:avLst/>
          </a:prstGeom>
          <a:noFill/>
        </p:spPr>
        <p:txBody>
          <a:bodyPr wrap="square" rtlCol="0">
            <a:spAutoFit/>
          </a:bodyPr>
          <a:lstStyle/>
          <a:p>
            <a:pPr algn="ctr"/>
            <a:r>
              <a:rPr lang="en-US" sz="3200" b="1" dirty="0">
                <a:solidFill>
                  <a:schemeClr val="bg1"/>
                </a:solidFill>
                <a:latin typeface="Arial" panose="020B0604020202020204" pitchFamily="34" charset="0"/>
                <a:cs typeface="Arial" panose="020B0604020202020204" pitchFamily="34" charset="0"/>
              </a:rPr>
              <a:t>TOMORROW @ VENUE SIX10</a:t>
            </a:r>
          </a:p>
          <a:p>
            <a:pPr algn="ctr"/>
            <a:r>
              <a:rPr lang="en-US" sz="3200" b="1" dirty="0">
                <a:solidFill>
                  <a:schemeClr val="bg1"/>
                </a:solidFill>
                <a:latin typeface="Arial" panose="020B0604020202020204" pitchFamily="34" charset="0"/>
                <a:cs typeface="Arial" panose="020B0604020202020204" pitchFamily="34" charset="0"/>
              </a:rPr>
              <a:t>9am – 11am</a:t>
            </a:r>
          </a:p>
          <a:p>
            <a:pPr algn="ctr"/>
            <a:endParaRPr lang="en-US" sz="3200" b="1" dirty="0">
              <a:solidFill>
                <a:schemeClr val="bg1"/>
              </a:solidFill>
              <a:latin typeface="Arial" panose="020B0604020202020204" pitchFamily="34" charset="0"/>
              <a:cs typeface="Arial" panose="020B0604020202020204" pitchFamily="34" charset="0"/>
            </a:endParaRPr>
          </a:p>
          <a:p>
            <a:pPr algn="ctr"/>
            <a:r>
              <a:rPr lang="en-US" sz="3200" b="1" dirty="0">
                <a:solidFill>
                  <a:schemeClr val="bg1"/>
                </a:solidFill>
                <a:latin typeface="Arial" panose="020B0604020202020204" pitchFamily="34" charset="0"/>
                <a:cs typeface="Arial" panose="020B0604020202020204" pitchFamily="34" charset="0"/>
              </a:rPr>
              <a:t>Breakfast will be available starting at 8am.</a:t>
            </a:r>
          </a:p>
          <a:p>
            <a:pPr algn="ctr"/>
            <a:endParaRPr lang="en-US" sz="3200" b="1" dirty="0">
              <a:solidFill>
                <a:schemeClr val="bg1"/>
              </a:solidFill>
              <a:latin typeface="Arial" panose="020B0604020202020204" pitchFamily="34" charset="0"/>
              <a:cs typeface="Arial" panose="020B0604020202020204" pitchFamily="34" charset="0"/>
            </a:endParaRPr>
          </a:p>
        </p:txBody>
      </p:sp>
      <p:sp>
        <p:nvSpPr>
          <p:cNvPr id="9" name="TextBox 8">
            <a:extLst>
              <a:ext uri="{FF2B5EF4-FFF2-40B4-BE49-F238E27FC236}">
                <a16:creationId xmlns:a16="http://schemas.microsoft.com/office/drawing/2014/main" id="{32056049-0768-4800-B2C7-A6845B1F1C2F}"/>
              </a:ext>
            </a:extLst>
          </p:cNvPr>
          <p:cNvSpPr txBox="1"/>
          <p:nvPr/>
        </p:nvSpPr>
        <p:spPr>
          <a:xfrm>
            <a:off x="259080" y="5115470"/>
            <a:ext cx="11673840" cy="1569660"/>
          </a:xfrm>
          <a:prstGeom prst="rect">
            <a:avLst/>
          </a:prstGeom>
          <a:noFill/>
        </p:spPr>
        <p:txBody>
          <a:bodyPr wrap="square" rtlCol="0">
            <a:spAutoFit/>
          </a:bodyPr>
          <a:lstStyle/>
          <a:p>
            <a:pPr algn="ctr"/>
            <a:r>
              <a:rPr lang="en-US" sz="3200" b="1" i="1" dirty="0">
                <a:solidFill>
                  <a:schemeClr val="bg1"/>
                </a:solidFill>
                <a:latin typeface="Arial" panose="020B0604020202020204" pitchFamily="34" charset="0"/>
                <a:cs typeface="Arial" panose="020B0604020202020204" pitchFamily="34" charset="0"/>
              </a:rPr>
              <a:t>** Separate registration is required!</a:t>
            </a:r>
          </a:p>
          <a:p>
            <a:pPr algn="ctr"/>
            <a:r>
              <a:rPr lang="en-US" sz="3200" b="1" dirty="0">
                <a:solidFill>
                  <a:schemeClr val="bg1"/>
                </a:solidFill>
                <a:latin typeface="Arial" panose="020B0604020202020204" pitchFamily="34" charset="0"/>
                <a:cs typeface="Arial" panose="020B0604020202020204" pitchFamily="34" charset="0"/>
              </a:rPr>
              <a:t>RSVP @ events@barchart.com</a:t>
            </a:r>
          </a:p>
          <a:p>
            <a:pPr algn="ctr"/>
            <a:endParaRPr lang="en-US" sz="3200" b="1" dirty="0">
              <a:solidFill>
                <a:schemeClr val="bg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26393543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36"/>
        <p:cNvGrpSpPr/>
        <p:nvPr/>
      </p:nvGrpSpPr>
      <p:grpSpPr>
        <a:xfrm>
          <a:off x="0" y="0"/>
          <a:ext cx="0" cy="0"/>
          <a:chOff x="0" y="0"/>
          <a:chExt cx="0" cy="0"/>
        </a:xfrm>
      </p:grpSpPr>
      <p:sp>
        <p:nvSpPr>
          <p:cNvPr id="137" name="Google Shape;137;p26"/>
          <p:cNvSpPr txBox="1"/>
          <p:nvPr/>
        </p:nvSpPr>
        <p:spPr>
          <a:xfrm>
            <a:off x="3566800" y="454907"/>
            <a:ext cx="5058400" cy="584800"/>
          </a:xfrm>
          <a:prstGeom prst="rect">
            <a:avLst/>
          </a:prstGeom>
          <a:noFill/>
          <a:ln>
            <a:noFill/>
          </a:ln>
        </p:spPr>
        <p:txBody>
          <a:bodyPr spcFirstLastPara="1" wrap="square" lIns="91433" tIns="45700" rIns="91433" bIns="45700" anchor="t" anchorCtr="0">
            <a:noAutofit/>
          </a:bodyPr>
          <a:lstStyle/>
          <a:p>
            <a:r>
              <a:rPr lang="en" sz="3200" b="1" dirty="0">
                <a:solidFill>
                  <a:srgbClr val="666666"/>
                </a:solidFill>
                <a:latin typeface="Arial"/>
                <a:ea typeface="Arial"/>
                <a:cs typeface="Arial"/>
                <a:sym typeface="Arial"/>
              </a:rPr>
              <a:t>THANK YOU SPONSORS</a:t>
            </a:r>
            <a:endParaRPr sz="1467" dirty="0"/>
          </a:p>
        </p:txBody>
      </p:sp>
      <p:pic>
        <p:nvPicPr>
          <p:cNvPr id="138" name="Google Shape;138;p26"/>
          <p:cNvPicPr preferRelativeResize="0"/>
          <p:nvPr/>
        </p:nvPicPr>
        <p:blipFill rotWithShape="1">
          <a:blip r:embed="rId3" cstate="print">
            <a:alphaModFix/>
            <a:extLst>
              <a:ext uri="{28A0092B-C50C-407E-A947-70E740481C1C}">
                <a14:useLocalDpi xmlns:a14="http://schemas.microsoft.com/office/drawing/2010/main" val="0"/>
              </a:ext>
            </a:extLst>
          </a:blip>
          <a:srcRect/>
          <a:stretch/>
        </p:blipFill>
        <p:spPr>
          <a:xfrm>
            <a:off x="8503346" y="1801131"/>
            <a:ext cx="3089213" cy="806783"/>
          </a:xfrm>
          <a:prstGeom prst="rect">
            <a:avLst/>
          </a:prstGeom>
          <a:noFill/>
          <a:ln>
            <a:noFill/>
          </a:ln>
        </p:spPr>
      </p:pic>
      <p:pic>
        <p:nvPicPr>
          <p:cNvPr id="139" name="Google Shape;139;p26"/>
          <p:cNvPicPr preferRelativeResize="0"/>
          <p:nvPr/>
        </p:nvPicPr>
        <p:blipFill rotWithShape="1">
          <a:blip r:embed="rId4" cstate="print">
            <a:alphaModFix/>
            <a:extLst>
              <a:ext uri="{28A0092B-C50C-407E-A947-70E740481C1C}">
                <a14:useLocalDpi xmlns:a14="http://schemas.microsoft.com/office/drawing/2010/main" val="0"/>
              </a:ext>
            </a:extLst>
          </a:blip>
          <a:srcRect/>
          <a:stretch/>
        </p:blipFill>
        <p:spPr>
          <a:xfrm>
            <a:off x="4257040" y="1964700"/>
            <a:ext cx="3677920" cy="643213"/>
          </a:xfrm>
          <a:prstGeom prst="rect">
            <a:avLst/>
          </a:prstGeom>
          <a:noFill/>
          <a:ln>
            <a:noFill/>
          </a:ln>
        </p:spPr>
      </p:pic>
      <p:pic>
        <p:nvPicPr>
          <p:cNvPr id="140" name="Google Shape;140;p26"/>
          <p:cNvPicPr preferRelativeResize="0"/>
          <p:nvPr/>
        </p:nvPicPr>
        <p:blipFill rotWithShape="1">
          <a:blip r:embed="rId5" cstate="print">
            <a:alphaModFix/>
            <a:extLst>
              <a:ext uri="{28A0092B-C50C-407E-A947-70E740481C1C}">
                <a14:useLocalDpi xmlns:a14="http://schemas.microsoft.com/office/drawing/2010/main" val="0"/>
              </a:ext>
            </a:extLst>
          </a:blip>
          <a:srcRect/>
          <a:stretch/>
        </p:blipFill>
        <p:spPr>
          <a:xfrm>
            <a:off x="599441" y="1602046"/>
            <a:ext cx="2753360" cy="1407833"/>
          </a:xfrm>
          <a:prstGeom prst="rect">
            <a:avLst/>
          </a:prstGeom>
          <a:noFill/>
          <a:ln>
            <a:noFill/>
          </a:ln>
        </p:spPr>
      </p:pic>
      <p:pic>
        <p:nvPicPr>
          <p:cNvPr id="141" name="Google Shape;141;p26"/>
          <p:cNvPicPr preferRelativeResize="0"/>
          <p:nvPr/>
        </p:nvPicPr>
        <p:blipFill rotWithShape="1">
          <a:blip r:embed="rId6" cstate="print">
            <a:alphaModFix/>
            <a:extLst>
              <a:ext uri="{28A0092B-C50C-407E-A947-70E740481C1C}">
                <a14:useLocalDpi xmlns:a14="http://schemas.microsoft.com/office/drawing/2010/main" val="0"/>
              </a:ext>
            </a:extLst>
          </a:blip>
          <a:srcRect/>
          <a:stretch/>
        </p:blipFill>
        <p:spPr>
          <a:xfrm>
            <a:off x="8625201" y="3952899"/>
            <a:ext cx="2664463" cy="717724"/>
          </a:xfrm>
          <a:prstGeom prst="rect">
            <a:avLst/>
          </a:prstGeom>
          <a:noFill/>
          <a:ln>
            <a:noFill/>
          </a:ln>
        </p:spPr>
      </p:pic>
      <p:pic>
        <p:nvPicPr>
          <p:cNvPr id="142" name="Google Shape;142;p26"/>
          <p:cNvPicPr preferRelativeResize="0"/>
          <p:nvPr/>
        </p:nvPicPr>
        <p:blipFill rotWithShape="1">
          <a:blip r:embed="rId7" cstate="print">
            <a:alphaModFix/>
            <a:extLst>
              <a:ext uri="{28A0092B-C50C-407E-A947-70E740481C1C}">
                <a14:useLocalDpi xmlns:a14="http://schemas.microsoft.com/office/drawing/2010/main" val="0"/>
              </a:ext>
            </a:extLst>
          </a:blip>
          <a:srcRect/>
          <a:stretch/>
        </p:blipFill>
        <p:spPr>
          <a:xfrm>
            <a:off x="3263905" y="3709228"/>
            <a:ext cx="1462460" cy="1205067"/>
          </a:xfrm>
          <a:prstGeom prst="rect">
            <a:avLst/>
          </a:prstGeom>
          <a:noFill/>
          <a:ln>
            <a:noFill/>
          </a:ln>
        </p:spPr>
      </p:pic>
      <p:pic>
        <p:nvPicPr>
          <p:cNvPr id="143" name="Google Shape;143;p26"/>
          <p:cNvPicPr preferRelativeResize="0"/>
          <p:nvPr/>
        </p:nvPicPr>
        <p:blipFill rotWithShape="1">
          <a:blip r:embed="rId8" cstate="print">
            <a:alphaModFix/>
            <a:extLst>
              <a:ext uri="{28A0092B-C50C-407E-A947-70E740481C1C}">
                <a14:useLocalDpi xmlns:a14="http://schemas.microsoft.com/office/drawing/2010/main" val="0"/>
              </a:ext>
            </a:extLst>
          </a:blip>
          <a:srcRect/>
          <a:stretch/>
        </p:blipFill>
        <p:spPr>
          <a:xfrm>
            <a:off x="6470133" y="5272549"/>
            <a:ext cx="2317055" cy="936184"/>
          </a:xfrm>
          <a:prstGeom prst="rect">
            <a:avLst/>
          </a:prstGeom>
          <a:noFill/>
          <a:ln>
            <a:noFill/>
          </a:ln>
        </p:spPr>
      </p:pic>
      <p:pic>
        <p:nvPicPr>
          <p:cNvPr id="144" name="Google Shape;144;p26" descr="Image result for agdaily logo"/>
          <p:cNvPicPr preferRelativeResize="0"/>
          <p:nvPr/>
        </p:nvPicPr>
        <p:blipFill rotWithShape="1">
          <a:blip r:embed="rId9" cstate="print">
            <a:alphaModFix/>
            <a:extLst>
              <a:ext uri="{28A0092B-C50C-407E-A947-70E740481C1C}">
                <a14:useLocalDpi xmlns:a14="http://schemas.microsoft.com/office/drawing/2010/main" val="0"/>
              </a:ext>
            </a:extLst>
          </a:blip>
          <a:srcRect/>
          <a:stretch/>
        </p:blipFill>
        <p:spPr>
          <a:xfrm>
            <a:off x="3197482" y="5679400"/>
            <a:ext cx="2421855" cy="437309"/>
          </a:xfrm>
          <a:prstGeom prst="rect">
            <a:avLst/>
          </a:prstGeom>
          <a:noFill/>
          <a:ln>
            <a:noFill/>
          </a:ln>
        </p:spPr>
      </p:pic>
      <p:pic>
        <p:nvPicPr>
          <p:cNvPr id="3" name="Picture 2">
            <a:extLst>
              <a:ext uri="{FF2B5EF4-FFF2-40B4-BE49-F238E27FC236}">
                <a16:creationId xmlns:a16="http://schemas.microsoft.com/office/drawing/2014/main" id="{7F325B4C-C646-B04A-B06E-562CFE45F99D}"/>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325692" y="3594037"/>
            <a:ext cx="2493243" cy="1205067"/>
          </a:xfrm>
          <a:prstGeom prst="rect">
            <a:avLst/>
          </a:prstGeom>
        </p:spPr>
      </p:pic>
      <p:pic>
        <p:nvPicPr>
          <p:cNvPr id="5" name="Picture 4">
            <a:extLst>
              <a:ext uri="{FF2B5EF4-FFF2-40B4-BE49-F238E27FC236}">
                <a16:creationId xmlns:a16="http://schemas.microsoft.com/office/drawing/2014/main" id="{944168BA-4389-1742-A252-F1E40A6F2D7B}"/>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5347494" y="3988117"/>
            <a:ext cx="2656577" cy="647288"/>
          </a:xfrm>
          <a:prstGeom prst="rect">
            <a:avLst/>
          </a:prstGeom>
        </p:spPr>
      </p:pic>
    </p:spTree>
    <p:extLst>
      <p:ext uri="{BB962C8B-B14F-4D97-AF65-F5344CB8AC3E}">
        <p14:creationId xmlns:p14="http://schemas.microsoft.com/office/powerpoint/2010/main" val="1230677901"/>
      </p:ext>
    </p:extLst>
  </p:cSld>
  <p:clrMapOvr>
    <a:masterClrMapping/>
  </p:clrMapOvr>
  <mc:AlternateContent xmlns:mc="http://schemas.openxmlformats.org/markup-compatibility/2006" xmlns:p14="http://schemas.microsoft.com/office/powerpoint/2010/main">
    <mc:Choice Requires="p14">
      <p:transition spd="slow" p14:dur="13000" advClick="0" advTm="13000"/>
    </mc:Choice>
    <mc:Fallback xmlns="">
      <p:transition spd="slow" advClick="0" advTm="13000"/>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a:extLst>
              <a:ext uri="{FF2B5EF4-FFF2-40B4-BE49-F238E27FC236}">
                <a16:creationId xmlns:a16="http://schemas.microsoft.com/office/drawing/2014/main" id="{EED1A848-C0E3-45A5-9F87-0DEBC4C4AA00}"/>
              </a:ext>
            </a:extLst>
          </p:cNvPr>
          <p:cNvSpPr txBox="1"/>
          <p:nvPr/>
        </p:nvSpPr>
        <p:spPr>
          <a:xfrm>
            <a:off x="3446386" y="351753"/>
            <a:ext cx="4991046" cy="584775"/>
          </a:xfrm>
          <a:prstGeom prst="rect">
            <a:avLst/>
          </a:prstGeom>
          <a:noFill/>
        </p:spPr>
        <p:txBody>
          <a:bodyPr wrap="none" rtlCol="0">
            <a:spAutoFit/>
          </a:bodyPr>
          <a:lstStyle/>
          <a:p>
            <a:r>
              <a:rPr lang="en-US" sz="3200" b="1" dirty="0">
                <a:solidFill>
                  <a:srgbClr val="666666"/>
                </a:solidFill>
                <a:latin typeface="Arial" panose="020B0604020202020204" pitchFamily="34" charset="0"/>
                <a:ea typeface="Open Sans" panose="020B0604020202020204" charset="0"/>
                <a:cs typeface="Arial" panose="020B0604020202020204" pitchFamily="34" charset="0"/>
              </a:rPr>
              <a:t>THANK YOU SPEAKERS</a:t>
            </a:r>
          </a:p>
        </p:txBody>
      </p:sp>
      <p:pic>
        <p:nvPicPr>
          <p:cNvPr id="13" name="Picture 12">
            <a:extLst>
              <a:ext uri="{FF2B5EF4-FFF2-40B4-BE49-F238E27FC236}">
                <a16:creationId xmlns:a16="http://schemas.microsoft.com/office/drawing/2014/main" id="{D4692BF8-5948-4088-AAB1-FE8555E92401}"/>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t="14764" b="14764"/>
          <a:stretch/>
        </p:blipFill>
        <p:spPr>
          <a:xfrm>
            <a:off x="377496" y="1439076"/>
            <a:ext cx="1920441" cy="676673"/>
          </a:xfrm>
          <a:prstGeom prst="rect">
            <a:avLst/>
          </a:prstGeom>
        </p:spPr>
      </p:pic>
      <p:pic>
        <p:nvPicPr>
          <p:cNvPr id="33" name="Picture 32">
            <a:extLst>
              <a:ext uri="{FF2B5EF4-FFF2-40B4-BE49-F238E27FC236}">
                <a16:creationId xmlns:a16="http://schemas.microsoft.com/office/drawing/2014/main" id="{709C6A27-7588-479C-8EB9-C7548DCF6E0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018180" y="1615479"/>
            <a:ext cx="1851875" cy="323866"/>
          </a:xfrm>
          <a:prstGeom prst="rect">
            <a:avLst/>
          </a:prstGeom>
        </p:spPr>
      </p:pic>
      <p:pic>
        <p:nvPicPr>
          <p:cNvPr id="4" name="Picture 3">
            <a:extLst>
              <a:ext uri="{FF2B5EF4-FFF2-40B4-BE49-F238E27FC236}">
                <a16:creationId xmlns:a16="http://schemas.microsoft.com/office/drawing/2014/main" id="{585826CC-96C7-4148-8EDE-FB77A98C503D}"/>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7647924" y="1438478"/>
            <a:ext cx="1706112" cy="601153"/>
          </a:xfrm>
          <a:prstGeom prst="rect">
            <a:avLst/>
          </a:prstGeom>
        </p:spPr>
      </p:pic>
      <p:pic>
        <p:nvPicPr>
          <p:cNvPr id="8" name="Picture 7">
            <a:extLst>
              <a:ext uri="{FF2B5EF4-FFF2-40B4-BE49-F238E27FC236}">
                <a16:creationId xmlns:a16="http://schemas.microsoft.com/office/drawing/2014/main" id="{05DB48D4-0A2C-4DFD-B950-BC5740FBC50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9776020" y="1605879"/>
            <a:ext cx="2085840" cy="276163"/>
          </a:xfrm>
          <a:prstGeom prst="rect">
            <a:avLst/>
          </a:prstGeom>
        </p:spPr>
      </p:pic>
      <p:pic>
        <p:nvPicPr>
          <p:cNvPr id="15" name="Picture 14">
            <a:extLst>
              <a:ext uri="{FF2B5EF4-FFF2-40B4-BE49-F238E27FC236}">
                <a16:creationId xmlns:a16="http://schemas.microsoft.com/office/drawing/2014/main" id="{7DDBEBE8-BC89-480B-99FF-908BD4BC57B5}"/>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331861" y="1499616"/>
            <a:ext cx="894080" cy="500825"/>
          </a:xfrm>
          <a:prstGeom prst="rect">
            <a:avLst/>
          </a:prstGeom>
        </p:spPr>
      </p:pic>
      <p:pic>
        <p:nvPicPr>
          <p:cNvPr id="20" name="Picture 19">
            <a:extLst>
              <a:ext uri="{FF2B5EF4-FFF2-40B4-BE49-F238E27FC236}">
                <a16:creationId xmlns:a16="http://schemas.microsoft.com/office/drawing/2014/main" id="{C18F2CFA-0CED-4D23-95F2-BB282D0DABBA}"/>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66925" y="2560305"/>
            <a:ext cx="1682141" cy="563517"/>
          </a:xfrm>
          <a:prstGeom prst="rect">
            <a:avLst/>
          </a:prstGeom>
        </p:spPr>
      </p:pic>
      <p:pic>
        <p:nvPicPr>
          <p:cNvPr id="26" name="Picture 25">
            <a:extLst>
              <a:ext uri="{FF2B5EF4-FFF2-40B4-BE49-F238E27FC236}">
                <a16:creationId xmlns:a16="http://schemas.microsoft.com/office/drawing/2014/main" id="{AECC06C0-EAE1-4BC1-BC09-C5391407D413}"/>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3209366" y="2678029"/>
            <a:ext cx="2092960" cy="391909"/>
          </a:xfrm>
          <a:prstGeom prst="rect">
            <a:avLst/>
          </a:prstGeom>
        </p:spPr>
      </p:pic>
      <p:pic>
        <p:nvPicPr>
          <p:cNvPr id="2048" name="Picture 2047">
            <a:extLst>
              <a:ext uri="{FF2B5EF4-FFF2-40B4-BE49-F238E27FC236}">
                <a16:creationId xmlns:a16="http://schemas.microsoft.com/office/drawing/2014/main" id="{65E74942-6CCB-4F9E-8E36-02CB5BD82C13}"/>
              </a:ext>
            </a:extLst>
          </p:cNvPr>
          <p:cNvPicPr>
            <a:picLocks noChangeAspect="1"/>
          </p:cNvPicPr>
          <p:nvPr/>
        </p:nvPicPr>
        <p:blipFill rotWithShape="1">
          <a:blip r:embed="rId9" cstate="print">
            <a:extLst>
              <a:ext uri="{28A0092B-C50C-407E-A947-70E740481C1C}">
                <a14:useLocalDpi xmlns:a14="http://schemas.microsoft.com/office/drawing/2010/main" val="0"/>
              </a:ext>
            </a:extLst>
          </a:blip>
          <a:srcRect/>
          <a:stretch/>
        </p:blipFill>
        <p:spPr>
          <a:xfrm>
            <a:off x="2042653" y="2453091"/>
            <a:ext cx="840630" cy="924407"/>
          </a:xfrm>
          <a:prstGeom prst="rect">
            <a:avLst/>
          </a:prstGeom>
        </p:spPr>
      </p:pic>
      <p:pic>
        <p:nvPicPr>
          <p:cNvPr id="2053" name="Picture 2052">
            <a:extLst>
              <a:ext uri="{FF2B5EF4-FFF2-40B4-BE49-F238E27FC236}">
                <a16:creationId xmlns:a16="http://schemas.microsoft.com/office/drawing/2014/main" id="{F8FDFAE1-229A-49B3-873C-66D5C6BB7696}"/>
              </a:ext>
            </a:extLst>
          </p:cNvPr>
          <p:cNvPicPr>
            <a:picLocks noChangeAspect="1"/>
          </p:cNvPicPr>
          <p:nvPr/>
        </p:nvPicPr>
        <p:blipFill rotWithShape="1">
          <a:blip r:embed="rId10" cstate="print">
            <a:extLst>
              <a:ext uri="{28A0092B-C50C-407E-A947-70E740481C1C}">
                <a14:useLocalDpi xmlns:a14="http://schemas.microsoft.com/office/drawing/2010/main" val="0"/>
              </a:ext>
            </a:extLst>
          </a:blip>
          <a:srcRect/>
          <a:stretch/>
        </p:blipFill>
        <p:spPr>
          <a:xfrm>
            <a:off x="6858546" y="2652346"/>
            <a:ext cx="1833750" cy="471476"/>
          </a:xfrm>
          <a:prstGeom prst="rect">
            <a:avLst/>
          </a:prstGeom>
        </p:spPr>
      </p:pic>
      <p:pic>
        <p:nvPicPr>
          <p:cNvPr id="2057" name="Picture 2056">
            <a:extLst>
              <a:ext uri="{FF2B5EF4-FFF2-40B4-BE49-F238E27FC236}">
                <a16:creationId xmlns:a16="http://schemas.microsoft.com/office/drawing/2014/main" id="{7BE429B0-1887-45B2-A33F-B436CEFEDAB8}"/>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8332269" y="3690823"/>
            <a:ext cx="1833749" cy="410078"/>
          </a:xfrm>
          <a:prstGeom prst="rect">
            <a:avLst/>
          </a:prstGeom>
        </p:spPr>
      </p:pic>
      <p:pic>
        <p:nvPicPr>
          <p:cNvPr id="2061" name="Graphic 2060">
            <a:extLst>
              <a:ext uri="{FF2B5EF4-FFF2-40B4-BE49-F238E27FC236}">
                <a16:creationId xmlns:a16="http://schemas.microsoft.com/office/drawing/2014/main" id="{C4DB68C5-62CC-47CA-AB01-E6E38B1FB605}"/>
              </a:ext>
            </a:extLst>
          </p:cNvPr>
          <p:cNvPicPr>
            <a:picLocks noChangeAspect="1"/>
          </p:cNvPicPr>
          <p:nvPr/>
        </p:nvPicPr>
        <p:blipFill>
          <a:blip r:embed="rId12" cstate="print">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5954211" y="3755310"/>
            <a:ext cx="2013155" cy="345591"/>
          </a:xfrm>
          <a:prstGeom prst="rect">
            <a:avLst/>
          </a:prstGeom>
        </p:spPr>
      </p:pic>
      <p:pic>
        <p:nvPicPr>
          <p:cNvPr id="2064" name="Picture 2063">
            <a:extLst>
              <a:ext uri="{FF2B5EF4-FFF2-40B4-BE49-F238E27FC236}">
                <a16:creationId xmlns:a16="http://schemas.microsoft.com/office/drawing/2014/main" id="{8324BCB6-6AFE-4D1F-A417-18E14B3FA3CC}"/>
              </a:ext>
            </a:extLst>
          </p:cNvPr>
          <p:cNvPicPr>
            <a:picLocks noChangeAspect="1"/>
          </p:cNvPicPr>
          <p:nvPr/>
        </p:nvPicPr>
        <p:blipFill>
          <a:blip r:embed="rId14" cstate="print">
            <a:extLst>
              <a:ext uri="{28A0092B-C50C-407E-A947-70E740481C1C}">
                <a14:useLocalDpi xmlns:a14="http://schemas.microsoft.com/office/drawing/2010/main" val="0"/>
              </a:ext>
            </a:extLst>
          </a:blip>
          <a:stretch>
            <a:fillRect/>
          </a:stretch>
        </p:blipFill>
        <p:spPr>
          <a:xfrm>
            <a:off x="337218" y="3699512"/>
            <a:ext cx="1497888" cy="479324"/>
          </a:xfrm>
          <a:prstGeom prst="rect">
            <a:avLst/>
          </a:prstGeom>
        </p:spPr>
      </p:pic>
      <p:pic>
        <p:nvPicPr>
          <p:cNvPr id="2067" name="Picture 2066">
            <a:extLst>
              <a:ext uri="{FF2B5EF4-FFF2-40B4-BE49-F238E27FC236}">
                <a16:creationId xmlns:a16="http://schemas.microsoft.com/office/drawing/2014/main" id="{468C3A7C-E531-421F-9905-E4949DD00875}"/>
              </a:ext>
            </a:extLst>
          </p:cNvPr>
          <p:cNvPicPr>
            <a:picLocks noChangeAspect="1"/>
          </p:cNvPicPr>
          <p:nvPr/>
        </p:nvPicPr>
        <p:blipFill>
          <a:blip r:embed="rId15" cstate="print">
            <a:extLst>
              <a:ext uri="{28A0092B-C50C-407E-A947-70E740481C1C}">
                <a14:useLocalDpi xmlns:a14="http://schemas.microsoft.com/office/drawing/2010/main" val="0"/>
              </a:ext>
            </a:extLst>
          </a:blip>
          <a:stretch>
            <a:fillRect/>
          </a:stretch>
        </p:blipFill>
        <p:spPr>
          <a:xfrm>
            <a:off x="10204843" y="2543002"/>
            <a:ext cx="1682141" cy="496821"/>
          </a:xfrm>
          <a:prstGeom prst="rect">
            <a:avLst/>
          </a:prstGeom>
        </p:spPr>
      </p:pic>
      <p:pic>
        <p:nvPicPr>
          <p:cNvPr id="2070" name="Picture 2069">
            <a:extLst>
              <a:ext uri="{FF2B5EF4-FFF2-40B4-BE49-F238E27FC236}">
                <a16:creationId xmlns:a16="http://schemas.microsoft.com/office/drawing/2014/main" id="{C5F0424E-B083-4587-B2B4-CFBF411F3240}"/>
              </a:ext>
            </a:extLst>
          </p:cNvPr>
          <p:cNvPicPr>
            <a:picLocks noChangeAspect="1"/>
          </p:cNvPicPr>
          <p:nvPr/>
        </p:nvPicPr>
        <p:blipFill>
          <a:blip r:embed="rId16" cstate="print">
            <a:extLst>
              <a:ext uri="{28A0092B-C50C-407E-A947-70E740481C1C}">
                <a14:useLocalDpi xmlns:a14="http://schemas.microsoft.com/office/drawing/2010/main" val="0"/>
              </a:ext>
            </a:extLst>
          </a:blip>
          <a:stretch>
            <a:fillRect/>
          </a:stretch>
        </p:blipFill>
        <p:spPr>
          <a:xfrm>
            <a:off x="8891717" y="2395714"/>
            <a:ext cx="1004284" cy="892697"/>
          </a:xfrm>
          <a:prstGeom prst="rect">
            <a:avLst/>
          </a:prstGeom>
        </p:spPr>
      </p:pic>
      <p:pic>
        <p:nvPicPr>
          <p:cNvPr id="2073" name="Picture 2072">
            <a:extLst>
              <a:ext uri="{FF2B5EF4-FFF2-40B4-BE49-F238E27FC236}">
                <a16:creationId xmlns:a16="http://schemas.microsoft.com/office/drawing/2014/main" id="{52A9A7F5-9855-4B1C-867C-6DFFC383D432}"/>
              </a:ext>
            </a:extLst>
          </p:cNvPr>
          <p:cNvPicPr>
            <a:picLocks noChangeAspect="1"/>
          </p:cNvPicPr>
          <p:nvPr/>
        </p:nvPicPr>
        <p:blipFill rotWithShape="1">
          <a:blip r:embed="rId17" cstate="print">
            <a:extLst>
              <a:ext uri="{28A0092B-C50C-407E-A947-70E740481C1C}">
                <a14:useLocalDpi xmlns:a14="http://schemas.microsoft.com/office/drawing/2010/main" val="0"/>
              </a:ext>
            </a:extLst>
          </a:blip>
          <a:srcRect/>
          <a:stretch/>
        </p:blipFill>
        <p:spPr>
          <a:xfrm>
            <a:off x="4090034" y="3755310"/>
            <a:ext cx="1622404" cy="432271"/>
          </a:xfrm>
          <a:prstGeom prst="rect">
            <a:avLst/>
          </a:prstGeom>
        </p:spPr>
      </p:pic>
      <p:pic>
        <p:nvPicPr>
          <p:cNvPr id="2075" name="Picture 2074">
            <a:extLst>
              <a:ext uri="{FF2B5EF4-FFF2-40B4-BE49-F238E27FC236}">
                <a16:creationId xmlns:a16="http://schemas.microsoft.com/office/drawing/2014/main" id="{342EE305-D037-4AA0-BC84-A2BB52F54772}"/>
              </a:ext>
            </a:extLst>
          </p:cNvPr>
          <p:cNvPicPr>
            <a:picLocks noChangeAspect="1"/>
          </p:cNvPicPr>
          <p:nvPr/>
        </p:nvPicPr>
        <p:blipFill>
          <a:blip r:embed="rId18" cstate="print">
            <a:extLst>
              <a:ext uri="{28A0092B-C50C-407E-A947-70E740481C1C}">
                <a14:useLocalDpi xmlns:a14="http://schemas.microsoft.com/office/drawing/2010/main" val="0"/>
              </a:ext>
            </a:extLst>
          </a:blip>
          <a:stretch>
            <a:fillRect/>
          </a:stretch>
        </p:blipFill>
        <p:spPr>
          <a:xfrm>
            <a:off x="2680098" y="1351794"/>
            <a:ext cx="883665" cy="774523"/>
          </a:xfrm>
          <a:prstGeom prst="rect">
            <a:avLst/>
          </a:prstGeom>
        </p:spPr>
      </p:pic>
      <p:pic>
        <p:nvPicPr>
          <p:cNvPr id="2077" name="Picture 2076">
            <a:extLst>
              <a:ext uri="{FF2B5EF4-FFF2-40B4-BE49-F238E27FC236}">
                <a16:creationId xmlns:a16="http://schemas.microsoft.com/office/drawing/2014/main" id="{B274F8C7-CD8B-4F63-A6CB-E982DD3DC11D}"/>
              </a:ext>
            </a:extLst>
          </p:cNvPr>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9873829" y="4811816"/>
            <a:ext cx="2013155" cy="390049"/>
          </a:xfrm>
          <a:prstGeom prst="rect">
            <a:avLst/>
          </a:prstGeom>
        </p:spPr>
      </p:pic>
      <p:pic>
        <p:nvPicPr>
          <p:cNvPr id="2079" name="Picture 2078">
            <a:extLst>
              <a:ext uri="{FF2B5EF4-FFF2-40B4-BE49-F238E27FC236}">
                <a16:creationId xmlns:a16="http://schemas.microsoft.com/office/drawing/2014/main" id="{CD59F30E-2D22-430D-902E-550E505A79D5}"/>
              </a:ext>
            </a:extLst>
          </p:cNvPr>
          <p:cNvPicPr>
            <a:picLocks noChangeAspect="1"/>
          </p:cNvPicPr>
          <p:nvPr/>
        </p:nvPicPr>
        <p:blipFill>
          <a:blip r:embed="rId20" cstate="print">
            <a:extLst>
              <a:ext uri="{28A0092B-C50C-407E-A947-70E740481C1C}">
                <a14:useLocalDpi xmlns:a14="http://schemas.microsoft.com/office/drawing/2010/main" val="0"/>
              </a:ext>
            </a:extLst>
          </a:blip>
          <a:stretch>
            <a:fillRect/>
          </a:stretch>
        </p:blipFill>
        <p:spPr>
          <a:xfrm>
            <a:off x="2113674" y="3743407"/>
            <a:ext cx="1904506" cy="401162"/>
          </a:xfrm>
          <a:prstGeom prst="rect">
            <a:avLst/>
          </a:prstGeom>
        </p:spPr>
      </p:pic>
      <p:pic>
        <p:nvPicPr>
          <p:cNvPr id="34" name="Picture 33">
            <a:extLst>
              <a:ext uri="{FF2B5EF4-FFF2-40B4-BE49-F238E27FC236}">
                <a16:creationId xmlns:a16="http://schemas.microsoft.com/office/drawing/2014/main" id="{4EEE2266-1222-4B1B-A772-100F593D5B9B}"/>
              </a:ext>
            </a:extLst>
          </p:cNvPr>
          <p:cNvPicPr>
            <a:picLocks noChangeAspect="1"/>
          </p:cNvPicPr>
          <p:nvPr/>
        </p:nvPicPr>
        <p:blipFill>
          <a:blip r:embed="rId21" cstate="print">
            <a:extLst>
              <a:ext uri="{28A0092B-C50C-407E-A947-70E740481C1C}">
                <a14:useLocalDpi xmlns:a14="http://schemas.microsoft.com/office/drawing/2010/main" val="0"/>
              </a:ext>
            </a:extLst>
          </a:blip>
          <a:stretch>
            <a:fillRect/>
          </a:stretch>
        </p:blipFill>
        <p:spPr>
          <a:xfrm>
            <a:off x="6032038" y="4690844"/>
            <a:ext cx="1986550" cy="670134"/>
          </a:xfrm>
          <a:prstGeom prst="rect">
            <a:avLst/>
          </a:prstGeom>
        </p:spPr>
      </p:pic>
      <p:pic>
        <p:nvPicPr>
          <p:cNvPr id="36" name="Picture 35">
            <a:extLst>
              <a:ext uri="{FF2B5EF4-FFF2-40B4-BE49-F238E27FC236}">
                <a16:creationId xmlns:a16="http://schemas.microsoft.com/office/drawing/2014/main" id="{1F10F04E-142C-42A0-9CFB-21E467CCF1C9}"/>
              </a:ext>
            </a:extLst>
          </p:cNvPr>
          <p:cNvPicPr>
            <a:picLocks noChangeAspect="1"/>
          </p:cNvPicPr>
          <p:nvPr/>
        </p:nvPicPr>
        <p:blipFill>
          <a:blip r:embed="rId22" cstate="print">
            <a:extLst>
              <a:ext uri="{28A0092B-C50C-407E-A947-70E740481C1C}">
                <a14:useLocalDpi xmlns:a14="http://schemas.microsoft.com/office/drawing/2010/main" val="0"/>
              </a:ext>
            </a:extLst>
          </a:blip>
          <a:stretch>
            <a:fillRect/>
          </a:stretch>
        </p:blipFill>
        <p:spPr>
          <a:xfrm>
            <a:off x="1943197" y="4771528"/>
            <a:ext cx="1784737" cy="586157"/>
          </a:xfrm>
          <a:prstGeom prst="rect">
            <a:avLst/>
          </a:prstGeom>
        </p:spPr>
      </p:pic>
      <p:pic>
        <p:nvPicPr>
          <p:cNvPr id="38" name="Picture 37">
            <a:extLst>
              <a:ext uri="{FF2B5EF4-FFF2-40B4-BE49-F238E27FC236}">
                <a16:creationId xmlns:a16="http://schemas.microsoft.com/office/drawing/2014/main" id="{002A48B5-F256-408A-A2C0-EA6D02CB9332}"/>
              </a:ext>
            </a:extLst>
          </p:cNvPr>
          <p:cNvPicPr>
            <a:picLocks noChangeAspect="1"/>
          </p:cNvPicPr>
          <p:nvPr/>
        </p:nvPicPr>
        <p:blipFill>
          <a:blip r:embed="rId23" cstate="print">
            <a:extLst>
              <a:ext uri="{28A0092B-C50C-407E-A947-70E740481C1C}">
                <a14:useLocalDpi xmlns:a14="http://schemas.microsoft.com/office/drawing/2010/main" val="0"/>
              </a:ext>
            </a:extLst>
          </a:blip>
          <a:stretch>
            <a:fillRect/>
          </a:stretch>
        </p:blipFill>
        <p:spPr>
          <a:xfrm>
            <a:off x="5719363" y="2567442"/>
            <a:ext cx="753274" cy="586157"/>
          </a:xfrm>
          <a:prstGeom prst="rect">
            <a:avLst/>
          </a:prstGeom>
        </p:spPr>
      </p:pic>
      <p:pic>
        <p:nvPicPr>
          <p:cNvPr id="40" name="Picture 39">
            <a:extLst>
              <a:ext uri="{FF2B5EF4-FFF2-40B4-BE49-F238E27FC236}">
                <a16:creationId xmlns:a16="http://schemas.microsoft.com/office/drawing/2014/main" id="{3D35AC60-89B9-4EC1-8009-7A323BDD266B}"/>
              </a:ext>
            </a:extLst>
          </p:cNvPr>
          <p:cNvPicPr>
            <a:picLocks noChangeAspect="1"/>
          </p:cNvPicPr>
          <p:nvPr/>
        </p:nvPicPr>
        <p:blipFill>
          <a:blip r:embed="rId24" cstate="print">
            <a:extLst>
              <a:ext uri="{28A0092B-C50C-407E-A947-70E740481C1C}">
                <a14:useLocalDpi xmlns:a14="http://schemas.microsoft.com/office/drawing/2010/main" val="0"/>
              </a:ext>
            </a:extLst>
          </a:blip>
          <a:stretch>
            <a:fillRect/>
          </a:stretch>
        </p:blipFill>
        <p:spPr>
          <a:xfrm>
            <a:off x="8332269" y="4716473"/>
            <a:ext cx="1270000" cy="635000"/>
          </a:xfrm>
          <a:prstGeom prst="rect">
            <a:avLst/>
          </a:prstGeom>
        </p:spPr>
      </p:pic>
      <p:pic>
        <p:nvPicPr>
          <p:cNvPr id="43" name="Picture 42">
            <a:extLst>
              <a:ext uri="{FF2B5EF4-FFF2-40B4-BE49-F238E27FC236}">
                <a16:creationId xmlns:a16="http://schemas.microsoft.com/office/drawing/2014/main" id="{CDEC9D76-8C0A-42C2-BDBC-32DA1DCCA1B3}"/>
              </a:ext>
            </a:extLst>
          </p:cNvPr>
          <p:cNvPicPr>
            <a:picLocks noChangeAspect="1"/>
          </p:cNvPicPr>
          <p:nvPr/>
        </p:nvPicPr>
        <p:blipFill>
          <a:blip r:embed="rId25" cstate="print">
            <a:extLst>
              <a:ext uri="{28A0092B-C50C-407E-A947-70E740481C1C}">
                <a14:useLocalDpi xmlns:a14="http://schemas.microsoft.com/office/drawing/2010/main" val="0"/>
              </a:ext>
            </a:extLst>
          </a:blip>
          <a:stretch>
            <a:fillRect/>
          </a:stretch>
        </p:blipFill>
        <p:spPr>
          <a:xfrm>
            <a:off x="4090034" y="4857300"/>
            <a:ext cx="1770923" cy="412657"/>
          </a:xfrm>
          <a:prstGeom prst="rect">
            <a:avLst/>
          </a:prstGeom>
        </p:spPr>
      </p:pic>
      <p:pic>
        <p:nvPicPr>
          <p:cNvPr id="45" name="Picture 44">
            <a:extLst>
              <a:ext uri="{FF2B5EF4-FFF2-40B4-BE49-F238E27FC236}">
                <a16:creationId xmlns:a16="http://schemas.microsoft.com/office/drawing/2014/main" id="{8288E23A-5017-4A29-8B4E-BC2F2D973CB2}"/>
              </a:ext>
            </a:extLst>
          </p:cNvPr>
          <p:cNvPicPr>
            <a:picLocks noChangeAspect="1"/>
          </p:cNvPicPr>
          <p:nvPr/>
        </p:nvPicPr>
        <p:blipFill rotWithShape="1">
          <a:blip r:embed="rId26" cstate="print">
            <a:extLst>
              <a:ext uri="{28A0092B-C50C-407E-A947-70E740481C1C}">
                <a14:useLocalDpi xmlns:a14="http://schemas.microsoft.com/office/drawing/2010/main" val="0"/>
              </a:ext>
            </a:extLst>
          </a:blip>
          <a:srcRect/>
          <a:stretch/>
        </p:blipFill>
        <p:spPr>
          <a:xfrm>
            <a:off x="351178" y="4621889"/>
            <a:ext cx="1247475" cy="808045"/>
          </a:xfrm>
          <a:prstGeom prst="rect">
            <a:avLst/>
          </a:prstGeom>
        </p:spPr>
      </p:pic>
      <p:pic>
        <p:nvPicPr>
          <p:cNvPr id="46" name="Picture 4" descr="Fansler Farms">
            <a:extLst>
              <a:ext uri="{FF2B5EF4-FFF2-40B4-BE49-F238E27FC236}">
                <a16:creationId xmlns:a16="http://schemas.microsoft.com/office/drawing/2014/main" id="{A6619901-784D-44D4-AC82-A44877A3BC64}"/>
              </a:ext>
            </a:extLst>
          </p:cNvPr>
          <p:cNvPicPr>
            <a:picLocks noChangeAspect="1" noChangeArrowheads="1"/>
          </p:cNvPicPr>
          <p:nvPr/>
        </p:nvPicPr>
        <p:blipFill>
          <a:blip r:embed="rId27">
            <a:extLst>
              <a:ext uri="{28A0092B-C50C-407E-A947-70E740481C1C}">
                <a14:useLocalDpi xmlns:a14="http://schemas.microsoft.com/office/drawing/2010/main" val="0"/>
              </a:ext>
            </a:extLst>
          </a:blip>
          <a:srcRect/>
          <a:stretch>
            <a:fillRect/>
          </a:stretch>
        </p:blipFill>
        <p:spPr bwMode="auto">
          <a:xfrm>
            <a:off x="10426032" y="3529401"/>
            <a:ext cx="1428750" cy="571500"/>
          </a:xfrm>
          <a:prstGeom prst="rect">
            <a:avLst/>
          </a:prstGeom>
          <a:noFill/>
          <a:extLst>
            <a:ext uri="{909E8E84-426E-40DD-AFC4-6F175D3DCCD1}">
              <a14:hiddenFill xmlns:a14="http://schemas.microsoft.com/office/drawing/2010/main">
                <a:solidFill>
                  <a:srgbClr val="FFFFFF"/>
                </a:solidFill>
              </a14:hiddenFill>
            </a:ext>
          </a:extLst>
        </p:spPr>
      </p:pic>
      <p:pic>
        <p:nvPicPr>
          <p:cNvPr id="48" name="Picture 47">
            <a:extLst>
              <a:ext uri="{FF2B5EF4-FFF2-40B4-BE49-F238E27FC236}">
                <a16:creationId xmlns:a16="http://schemas.microsoft.com/office/drawing/2014/main" id="{C3BD0A36-1784-4E60-9754-8B3F19DAA2BD}"/>
              </a:ext>
            </a:extLst>
          </p:cNvPr>
          <p:cNvPicPr>
            <a:picLocks noChangeAspect="1"/>
          </p:cNvPicPr>
          <p:nvPr/>
        </p:nvPicPr>
        <p:blipFill>
          <a:blip r:embed="rId28" cstate="print">
            <a:extLst>
              <a:ext uri="{28A0092B-C50C-407E-A947-70E740481C1C}">
                <a14:useLocalDpi xmlns:a14="http://schemas.microsoft.com/office/drawing/2010/main" val="0"/>
              </a:ext>
            </a:extLst>
          </a:blip>
          <a:stretch>
            <a:fillRect/>
          </a:stretch>
        </p:blipFill>
        <p:spPr>
          <a:xfrm>
            <a:off x="1948052" y="5853244"/>
            <a:ext cx="3235145" cy="196265"/>
          </a:xfrm>
          <a:prstGeom prst="rect">
            <a:avLst/>
          </a:prstGeom>
        </p:spPr>
      </p:pic>
      <p:pic>
        <p:nvPicPr>
          <p:cNvPr id="50" name="Picture 49">
            <a:extLst>
              <a:ext uri="{FF2B5EF4-FFF2-40B4-BE49-F238E27FC236}">
                <a16:creationId xmlns:a16="http://schemas.microsoft.com/office/drawing/2014/main" id="{924DC0CA-5D51-4407-8EA6-4EA220012EA0}"/>
              </a:ext>
            </a:extLst>
          </p:cNvPr>
          <p:cNvPicPr>
            <a:picLocks noChangeAspect="1"/>
          </p:cNvPicPr>
          <p:nvPr/>
        </p:nvPicPr>
        <p:blipFill>
          <a:blip r:embed="rId29" cstate="print">
            <a:extLst>
              <a:ext uri="{28A0092B-C50C-407E-A947-70E740481C1C}">
                <a14:useLocalDpi xmlns:a14="http://schemas.microsoft.com/office/drawing/2010/main" val="0"/>
              </a:ext>
            </a:extLst>
          </a:blip>
          <a:stretch>
            <a:fillRect/>
          </a:stretch>
        </p:blipFill>
        <p:spPr>
          <a:xfrm>
            <a:off x="5941909" y="5800875"/>
            <a:ext cx="3931920" cy="301005"/>
          </a:xfrm>
          <a:prstGeom prst="rect">
            <a:avLst/>
          </a:prstGeom>
        </p:spPr>
      </p:pic>
    </p:spTree>
    <p:extLst>
      <p:ext uri="{BB962C8B-B14F-4D97-AF65-F5344CB8AC3E}">
        <p14:creationId xmlns:p14="http://schemas.microsoft.com/office/powerpoint/2010/main" val="254397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2" name="Rectangle 1">
            <a:extLst>
              <a:ext uri="{FF2B5EF4-FFF2-40B4-BE49-F238E27FC236}">
                <a16:creationId xmlns:a16="http://schemas.microsoft.com/office/drawing/2014/main" id="{C8E97A23-F281-4D79-94A1-ACEF4A9D7992}"/>
              </a:ext>
            </a:extLst>
          </p:cNvPr>
          <p:cNvSpPr/>
          <p:nvPr/>
        </p:nvSpPr>
        <p:spPr>
          <a:xfrm>
            <a:off x="2875471" y="2054083"/>
            <a:ext cx="6441057" cy="3216265"/>
          </a:xfrm>
          <a:prstGeom prst="rect">
            <a:avLst/>
          </a:prstGeom>
        </p:spPr>
        <p:txBody>
          <a:bodyPr wrap="square">
            <a:spAutoFit/>
          </a:bodyPr>
          <a:lstStyle/>
          <a:p>
            <a:pPr algn="ctr"/>
            <a:r>
              <a:rPr lang="en-US" sz="4800" b="1" dirty="0" err="1">
                <a:solidFill>
                  <a:srgbClr val="FDBF2D"/>
                </a:solidFill>
                <a:latin typeface="Arial" panose="020B0604020202020204" pitchFamily="34" charset="0"/>
                <a:ea typeface="Open Sans" panose="020B0604020202020204" charset="0"/>
                <a:cs typeface="Arial" panose="020B0604020202020204" pitchFamily="34" charset="0"/>
              </a:rPr>
              <a:t>WiFi</a:t>
            </a:r>
            <a:r>
              <a:rPr lang="en-US" sz="4800" b="1" dirty="0">
                <a:solidFill>
                  <a:srgbClr val="FDBF2D"/>
                </a:solidFill>
                <a:latin typeface="Arial" panose="020B0604020202020204" pitchFamily="34" charset="0"/>
                <a:ea typeface="Open Sans" panose="020B0604020202020204" charset="0"/>
                <a:cs typeface="Arial" panose="020B0604020202020204" pitchFamily="34" charset="0"/>
              </a:rPr>
              <a:t> Credentials</a:t>
            </a:r>
            <a:br>
              <a:rPr lang="en-US" sz="4800" b="1" dirty="0">
                <a:solidFill>
                  <a:schemeClr val="bg1"/>
                </a:solidFill>
                <a:latin typeface="Arial" panose="020B0604020202020204" pitchFamily="34" charset="0"/>
                <a:ea typeface="Open Sans" panose="020B0604020202020204" charset="0"/>
                <a:cs typeface="Arial" panose="020B0604020202020204" pitchFamily="34" charset="0"/>
              </a:rPr>
            </a:br>
            <a:endParaRPr lang="en-US" sz="4800" dirty="0">
              <a:solidFill>
                <a:schemeClr val="bg1"/>
              </a:solidFill>
              <a:latin typeface="Arial" panose="020B0604020202020204" pitchFamily="34" charset="0"/>
              <a:ea typeface="Open Sans" panose="020B0604020202020204" charset="0"/>
              <a:cs typeface="Arial" panose="020B0604020202020204" pitchFamily="34" charset="0"/>
            </a:endParaRPr>
          </a:p>
          <a:p>
            <a:pPr algn="ctr"/>
            <a:r>
              <a:rPr lang="en-US" sz="4800" dirty="0">
                <a:solidFill>
                  <a:schemeClr val="bg1"/>
                </a:solidFill>
                <a:latin typeface="Arial" panose="020B0604020202020204" pitchFamily="34" charset="0"/>
                <a:ea typeface="Open Sans" panose="020B0604020202020204" charset="0"/>
                <a:cs typeface="Arial" panose="020B0604020202020204" pitchFamily="34" charset="0"/>
              </a:rPr>
              <a:t>Network: VenueSix10</a:t>
            </a:r>
            <a:br>
              <a:rPr lang="en-US" sz="4800" dirty="0">
                <a:solidFill>
                  <a:schemeClr val="bg1"/>
                </a:solidFill>
                <a:latin typeface="Arial" panose="020B0604020202020204" pitchFamily="34" charset="0"/>
                <a:ea typeface="Open Sans" panose="020B0604020202020204" charset="0"/>
                <a:cs typeface="Arial" panose="020B0604020202020204" pitchFamily="34" charset="0"/>
              </a:rPr>
            </a:br>
            <a:r>
              <a:rPr lang="en-US" sz="4800" dirty="0">
                <a:solidFill>
                  <a:schemeClr val="bg1"/>
                </a:solidFill>
                <a:latin typeface="Arial" panose="020B0604020202020204" pitchFamily="34" charset="0"/>
                <a:ea typeface="Open Sans" panose="020B0604020202020204" charset="0"/>
                <a:cs typeface="Arial" panose="020B0604020202020204" pitchFamily="34" charset="0"/>
              </a:rPr>
              <a:t>Password: </a:t>
            </a:r>
            <a:r>
              <a:rPr lang="en-US" sz="4800" dirty="0" err="1">
                <a:solidFill>
                  <a:schemeClr val="bg1"/>
                </a:solidFill>
                <a:latin typeface="Arial" panose="020B0604020202020204" pitchFamily="34" charset="0"/>
                <a:ea typeface="Open Sans" panose="020B0604020202020204" charset="0"/>
                <a:cs typeface="Arial" panose="020B0604020202020204" pitchFamily="34" charset="0"/>
              </a:rPr>
              <a:t>southloop</a:t>
            </a:r>
            <a:r>
              <a:rPr lang="en-US" sz="4800" dirty="0">
                <a:solidFill>
                  <a:schemeClr val="bg1"/>
                </a:solidFill>
                <a:latin typeface="Arial" panose="020B0604020202020204" pitchFamily="34" charset="0"/>
                <a:ea typeface="Open Sans" panose="020B0604020202020204" charset="0"/>
                <a:cs typeface="Arial" panose="020B0604020202020204" pitchFamily="34" charset="0"/>
              </a:rPr>
              <a:t>!!</a:t>
            </a:r>
          </a:p>
          <a:p>
            <a:endParaRPr lang="en-US" sz="1100" dirty="0">
              <a:solidFill>
                <a:schemeClr val="bg1"/>
              </a:solidFill>
              <a:latin typeface="Open Sans" panose="020B0604020202020204" charset="0"/>
              <a:ea typeface="Open Sans" panose="020B0604020202020204" charset="0"/>
              <a:cs typeface="Open Sans" panose="020B0604020202020204" charset="0"/>
            </a:endParaRPr>
          </a:p>
        </p:txBody>
      </p:sp>
    </p:spTree>
    <p:extLst>
      <p:ext uri="{BB962C8B-B14F-4D97-AF65-F5344CB8AC3E}">
        <p14:creationId xmlns:p14="http://schemas.microsoft.com/office/powerpoint/2010/main" val="23351663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10C93A4B-A6C0-4BF8-9AF5-9CE52A6BCE19}"/>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0C29486A-4215-47F1-AB4A-33B62CD6729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Shape 55">
            <a:extLst>
              <a:ext uri="{FF2B5EF4-FFF2-40B4-BE49-F238E27FC236}">
                <a16:creationId xmlns:a16="http://schemas.microsoft.com/office/drawing/2014/main" id="{067694DB-BF04-4740-A96C-98D4D35869DA}"/>
              </a:ext>
            </a:extLst>
          </p:cNvPr>
          <p:cNvSpPr txBox="1"/>
          <p:nvPr/>
        </p:nvSpPr>
        <p:spPr>
          <a:xfrm>
            <a:off x="2069096" y="1881803"/>
            <a:ext cx="4501750" cy="556400"/>
          </a:xfrm>
          <a:prstGeom prst="rect">
            <a:avLst/>
          </a:prstGeom>
          <a:noFill/>
          <a:ln>
            <a:noFill/>
          </a:ln>
        </p:spPr>
        <p:txBody>
          <a:bodyPr spcFirstLastPara="1" wrap="square" lIns="121900" tIns="121900" rIns="121900" bIns="121900" anchor="t" anchorCtr="0">
            <a:noAutofit/>
          </a:bodyPr>
          <a:lstStyle/>
          <a:p>
            <a:r>
              <a:rPr lang="en" sz="4000" b="1" dirty="0">
                <a:solidFill>
                  <a:schemeClr val="bg1"/>
                </a:solidFill>
                <a:latin typeface="Arial" panose="020B0604020202020204" pitchFamily="34" charset="0"/>
                <a:ea typeface="Open Sans"/>
                <a:cs typeface="Arial" panose="020B0604020202020204" pitchFamily="34" charset="0"/>
                <a:sym typeface="Open Sans"/>
              </a:rPr>
              <a:t>WELCOME TO</a:t>
            </a:r>
            <a:endParaRPr sz="4000" b="1" dirty="0">
              <a:solidFill>
                <a:schemeClr val="bg1"/>
              </a:solidFill>
              <a:latin typeface="Arial" panose="020B0604020202020204" pitchFamily="34" charset="0"/>
              <a:ea typeface="Open Sans"/>
              <a:cs typeface="Arial" panose="020B0604020202020204" pitchFamily="34" charset="0"/>
              <a:sym typeface="Open Sans"/>
            </a:endParaRPr>
          </a:p>
        </p:txBody>
      </p:sp>
      <p:sp>
        <p:nvSpPr>
          <p:cNvPr id="8" name="Rectangle 7">
            <a:extLst>
              <a:ext uri="{FF2B5EF4-FFF2-40B4-BE49-F238E27FC236}">
                <a16:creationId xmlns:a16="http://schemas.microsoft.com/office/drawing/2014/main" id="{0E10AC94-BD5D-40DC-B51E-634BE9B2AC70}"/>
              </a:ext>
            </a:extLst>
          </p:cNvPr>
          <p:cNvSpPr/>
          <p:nvPr/>
        </p:nvSpPr>
        <p:spPr>
          <a:xfrm>
            <a:off x="2069096" y="2460726"/>
            <a:ext cx="8053808" cy="1323439"/>
          </a:xfrm>
          <a:prstGeom prst="rect">
            <a:avLst/>
          </a:prstGeom>
        </p:spPr>
        <p:txBody>
          <a:bodyPr wrap="none">
            <a:spAutoFit/>
          </a:bodyPr>
          <a:lstStyle/>
          <a:p>
            <a:pPr algn="ctr"/>
            <a:r>
              <a:rPr lang="en-US" sz="8000" b="1" dirty="0" err="1">
                <a:solidFill>
                  <a:schemeClr val="bg1"/>
                </a:solidFill>
                <a:latin typeface="Arial" panose="020B0604020202020204" pitchFamily="34" charset="0"/>
                <a:ea typeface="Open Sans"/>
                <a:cs typeface="Arial" panose="020B0604020202020204" pitchFamily="34" charset="0"/>
                <a:sym typeface="Open Sans"/>
              </a:rPr>
              <a:t>cmdtyExchange</a:t>
            </a:r>
            <a:endParaRPr lang="en-US" sz="8000" b="1" dirty="0">
              <a:solidFill>
                <a:schemeClr val="bg1"/>
              </a:solidFill>
              <a:latin typeface="Arial" panose="020B0604020202020204" pitchFamily="34" charset="0"/>
              <a:ea typeface="Open Sans"/>
              <a:cs typeface="Arial" panose="020B0604020202020204" pitchFamily="34" charset="0"/>
              <a:sym typeface="Open Sans"/>
            </a:endParaRPr>
          </a:p>
        </p:txBody>
      </p:sp>
      <p:sp>
        <p:nvSpPr>
          <p:cNvPr id="9" name="Rectangle 8">
            <a:extLst>
              <a:ext uri="{FF2B5EF4-FFF2-40B4-BE49-F238E27FC236}">
                <a16:creationId xmlns:a16="http://schemas.microsoft.com/office/drawing/2014/main" id="{7A4314D5-E0DA-4BE1-BCF1-98DAABA86EDF}"/>
              </a:ext>
            </a:extLst>
          </p:cNvPr>
          <p:cNvSpPr/>
          <p:nvPr/>
        </p:nvSpPr>
        <p:spPr>
          <a:xfrm>
            <a:off x="7028787" y="3677725"/>
            <a:ext cx="3094117" cy="707886"/>
          </a:xfrm>
          <a:prstGeom prst="rect">
            <a:avLst/>
          </a:prstGeom>
        </p:spPr>
        <p:txBody>
          <a:bodyPr wrap="none">
            <a:spAutoFit/>
          </a:bodyPr>
          <a:lstStyle/>
          <a:p>
            <a:pPr algn="r"/>
            <a:r>
              <a:rPr lang="en-US" sz="4000" b="1" dirty="0">
                <a:solidFill>
                  <a:schemeClr val="bg1"/>
                </a:solidFill>
                <a:latin typeface="Arial" panose="020B0604020202020204" pitchFamily="34" charset="0"/>
                <a:ea typeface="Open Sans"/>
                <a:cs typeface="Arial" panose="020B0604020202020204" pitchFamily="34" charset="0"/>
                <a:sym typeface="Open Sans"/>
              </a:rPr>
              <a:t>By </a:t>
            </a:r>
            <a:r>
              <a:rPr lang="en-US" sz="4000" b="1" dirty="0" err="1">
                <a:solidFill>
                  <a:schemeClr val="bg1"/>
                </a:solidFill>
                <a:latin typeface="Arial" panose="020B0604020202020204" pitchFamily="34" charset="0"/>
                <a:ea typeface="Open Sans"/>
                <a:cs typeface="Arial" panose="020B0604020202020204" pitchFamily="34" charset="0"/>
                <a:sym typeface="Open Sans"/>
              </a:rPr>
              <a:t>Barchart</a:t>
            </a:r>
            <a:endParaRPr lang="en-US" sz="4000" b="1" dirty="0">
              <a:solidFill>
                <a:schemeClr val="bg1"/>
              </a:solidFill>
              <a:latin typeface="Arial" panose="020B0604020202020204" pitchFamily="34" charset="0"/>
              <a:ea typeface="Open Sans"/>
              <a:cs typeface="Arial" panose="020B0604020202020204" pitchFamily="34" charset="0"/>
              <a:sym typeface="Open Sans"/>
            </a:endParaRPr>
          </a:p>
        </p:txBody>
      </p:sp>
    </p:spTree>
    <p:extLst>
      <p:ext uri="{BB962C8B-B14F-4D97-AF65-F5344CB8AC3E}">
        <p14:creationId xmlns:p14="http://schemas.microsoft.com/office/powerpoint/2010/main" val="41601373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501904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4" name="Rectangle 3">
            <a:extLst>
              <a:ext uri="{FF2B5EF4-FFF2-40B4-BE49-F238E27FC236}">
                <a16:creationId xmlns:a16="http://schemas.microsoft.com/office/drawing/2014/main" id="{9F5F7666-5AB0-4F3B-BD83-B5FBE47E15EB}"/>
              </a:ext>
            </a:extLst>
          </p:cNvPr>
          <p:cNvSpPr/>
          <p:nvPr/>
        </p:nvSpPr>
        <p:spPr>
          <a:xfrm>
            <a:off x="2003982" y="2212240"/>
            <a:ext cx="8184036" cy="1323439"/>
          </a:xfrm>
          <a:prstGeom prst="rect">
            <a:avLst/>
          </a:prstGeom>
        </p:spPr>
        <p:txBody>
          <a:bodyPr wrap="none">
            <a:spAutoFit/>
          </a:bodyPr>
          <a:lstStyle/>
          <a:p>
            <a:pPr algn="ctr"/>
            <a:r>
              <a:rPr lang="en-US" sz="8000" b="1" dirty="0">
                <a:solidFill>
                  <a:schemeClr val="bg1"/>
                </a:solidFill>
                <a:latin typeface="Arial" panose="020B0604020202020204" pitchFamily="34" charset="0"/>
                <a:ea typeface="Open Sans"/>
                <a:cs typeface="Arial" panose="020B0604020202020204" pitchFamily="34" charset="0"/>
                <a:sym typeface="Open Sans"/>
              </a:rPr>
              <a:t>Innovation in Ag</a:t>
            </a:r>
          </a:p>
        </p:txBody>
      </p:sp>
      <p:pic>
        <p:nvPicPr>
          <p:cNvPr id="7" name="Picture 6">
            <a:extLst>
              <a:ext uri="{FF2B5EF4-FFF2-40B4-BE49-F238E27FC236}">
                <a16:creationId xmlns:a16="http://schemas.microsoft.com/office/drawing/2014/main" id="{B10A3912-6B52-4335-8E4A-770A2D2B807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15280" y="5373907"/>
            <a:ext cx="1005520" cy="881329"/>
          </a:xfrm>
          <a:prstGeom prst="rect">
            <a:avLst/>
          </a:prstGeom>
        </p:spPr>
      </p:pic>
      <p:pic>
        <p:nvPicPr>
          <p:cNvPr id="8" name="Picture 7">
            <a:extLst>
              <a:ext uri="{FF2B5EF4-FFF2-40B4-BE49-F238E27FC236}">
                <a16:creationId xmlns:a16="http://schemas.microsoft.com/office/drawing/2014/main" id="{13EAC559-28C4-4BF4-AE3A-FA9E3DD3E7F7}"/>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563397" y="5716267"/>
            <a:ext cx="1876963" cy="363662"/>
          </a:xfrm>
          <a:prstGeom prst="rect">
            <a:avLst/>
          </a:prstGeom>
        </p:spPr>
      </p:pic>
      <p:pic>
        <p:nvPicPr>
          <p:cNvPr id="9" name="Picture 8">
            <a:extLst>
              <a:ext uri="{FF2B5EF4-FFF2-40B4-BE49-F238E27FC236}">
                <a16:creationId xmlns:a16="http://schemas.microsoft.com/office/drawing/2014/main" id="{D853F31F-B178-4A56-9E75-7527005A325F}"/>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636653" y="5616312"/>
            <a:ext cx="1876963" cy="616447"/>
          </a:xfrm>
          <a:prstGeom prst="rect">
            <a:avLst/>
          </a:prstGeom>
        </p:spPr>
      </p:pic>
      <p:pic>
        <p:nvPicPr>
          <p:cNvPr id="10" name="Picture 9">
            <a:extLst>
              <a:ext uri="{FF2B5EF4-FFF2-40B4-BE49-F238E27FC236}">
                <a16:creationId xmlns:a16="http://schemas.microsoft.com/office/drawing/2014/main" id="{58066B50-A0AC-438D-8799-624C28E5FDB2}"/>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743015" y="5760017"/>
            <a:ext cx="2085840" cy="276163"/>
          </a:xfrm>
          <a:prstGeom prst="rect">
            <a:avLst/>
          </a:prstGeom>
        </p:spPr>
      </p:pic>
      <p:pic>
        <p:nvPicPr>
          <p:cNvPr id="11" name="Picture 10">
            <a:extLst>
              <a:ext uri="{FF2B5EF4-FFF2-40B4-BE49-F238E27FC236}">
                <a16:creationId xmlns:a16="http://schemas.microsoft.com/office/drawing/2014/main" id="{53ED2232-4047-491D-8710-0F7FD80363CD}"/>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8177906" y="5684874"/>
            <a:ext cx="1497888" cy="479324"/>
          </a:xfrm>
          <a:prstGeom prst="rect">
            <a:avLst/>
          </a:prstGeom>
        </p:spPr>
      </p:pic>
      <p:pic>
        <p:nvPicPr>
          <p:cNvPr id="12" name="Picture 11">
            <a:extLst>
              <a:ext uri="{FF2B5EF4-FFF2-40B4-BE49-F238E27FC236}">
                <a16:creationId xmlns:a16="http://schemas.microsoft.com/office/drawing/2014/main" id="{D678FC3A-FBFC-4FE1-AB5D-9323E4BE79EC}"/>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10024845" y="5793081"/>
            <a:ext cx="1851875" cy="323866"/>
          </a:xfrm>
          <a:prstGeom prst="rect">
            <a:avLst/>
          </a:prstGeom>
        </p:spPr>
      </p:pic>
    </p:spTree>
    <p:extLst>
      <p:ext uri="{BB962C8B-B14F-4D97-AF65-F5344CB8AC3E}">
        <p14:creationId xmlns:p14="http://schemas.microsoft.com/office/powerpoint/2010/main" val="141653674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pic>
        <p:nvPicPr>
          <p:cNvPr id="3" name="Picture 2">
            <a:extLst>
              <a:ext uri="{FF2B5EF4-FFF2-40B4-BE49-F238E27FC236}">
                <a16:creationId xmlns:a16="http://schemas.microsoft.com/office/drawing/2014/main" id="{206E3FE4-8D4D-46C6-A4E1-2DC73C5B2AD6}"/>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573264" y="2304833"/>
            <a:ext cx="1971039" cy="2248334"/>
          </a:xfrm>
          <a:prstGeom prst="rect">
            <a:avLst/>
          </a:prstGeom>
          <a:effectLst>
            <a:glow>
              <a:schemeClr val="accent1">
                <a:alpha val="54000"/>
              </a:schemeClr>
            </a:glow>
          </a:effectLst>
        </p:spPr>
      </p:pic>
      <p:sp>
        <p:nvSpPr>
          <p:cNvPr id="7" name="TextBox 6">
            <a:extLst>
              <a:ext uri="{FF2B5EF4-FFF2-40B4-BE49-F238E27FC236}">
                <a16:creationId xmlns:a16="http://schemas.microsoft.com/office/drawing/2014/main" id="{07F142C4-C0E3-4114-AECF-F41F3CBC96FC}"/>
              </a:ext>
            </a:extLst>
          </p:cNvPr>
          <p:cNvSpPr txBox="1"/>
          <p:nvPr/>
        </p:nvSpPr>
        <p:spPr>
          <a:xfrm>
            <a:off x="5232710" y="2890391"/>
            <a:ext cx="4829977" cy="1077218"/>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Rory O’Sullivan</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Founder, Grain Discovery</a:t>
            </a:r>
          </a:p>
        </p:txBody>
      </p:sp>
    </p:spTree>
    <p:extLst>
      <p:ext uri="{BB962C8B-B14F-4D97-AF65-F5344CB8AC3E}">
        <p14:creationId xmlns:p14="http://schemas.microsoft.com/office/powerpoint/2010/main" val="352760248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2212532" y="3860635"/>
            <a:ext cx="7766936" cy="2487001"/>
          </a:xfrm>
        </p:spPr>
        <p:txBody>
          <a:bodyPr>
            <a:normAutofit/>
          </a:bodyPr>
          <a:lstStyle/>
          <a:p>
            <a:pPr algn="ctr"/>
            <a:r>
              <a:rPr lang="en-US" sz="2400" b="1" dirty="0">
                <a:solidFill>
                  <a:schemeClr val="tx1">
                    <a:lumMod val="65000"/>
                    <a:lumOff val="35000"/>
                  </a:schemeClr>
                </a:solidFill>
                <a:latin typeface="Arial" charset="0"/>
                <a:ea typeface="Arial" charset="0"/>
                <a:cs typeface="Arial" charset="0"/>
              </a:rPr>
              <a:t>Rory O’Sullivan | CEO</a:t>
            </a:r>
          </a:p>
          <a:p>
            <a:pPr algn="ctr"/>
            <a:endParaRPr lang="en-US" sz="1300" dirty="0">
              <a:solidFill>
                <a:schemeClr val="tx1">
                  <a:lumMod val="65000"/>
                  <a:lumOff val="35000"/>
                </a:schemeClr>
              </a:solidFill>
              <a:latin typeface="Arial" charset="0"/>
              <a:ea typeface="Arial" charset="0"/>
              <a:cs typeface="Arial" charset="0"/>
            </a:endParaRPr>
          </a:p>
          <a:p>
            <a:pPr algn="ctr"/>
            <a:r>
              <a:rPr lang="en-US" sz="2400" dirty="0">
                <a:solidFill>
                  <a:schemeClr val="tx1">
                    <a:lumMod val="65000"/>
                    <a:lumOff val="35000"/>
                  </a:schemeClr>
                </a:solidFill>
                <a:latin typeface="Arial" charset="0"/>
                <a:ea typeface="Arial" charset="0"/>
                <a:cs typeface="Arial" charset="0"/>
              </a:rPr>
              <a:t>ONLINE MARKETPLACE </a:t>
            </a:r>
          </a:p>
          <a:p>
            <a:pPr algn="ctr"/>
            <a:r>
              <a:rPr lang="en-US" sz="2400" dirty="0">
                <a:solidFill>
                  <a:schemeClr val="tx1">
                    <a:lumMod val="65000"/>
                    <a:lumOff val="35000"/>
                  </a:schemeClr>
                </a:solidFill>
                <a:latin typeface="Arial" charset="0"/>
                <a:ea typeface="Arial" charset="0"/>
                <a:cs typeface="Arial" charset="0"/>
              </a:rPr>
              <a:t>BLOCKCHIAN SECURITY </a:t>
            </a:r>
          </a:p>
          <a:p>
            <a:pPr algn="ctr"/>
            <a:r>
              <a:rPr lang="en-US" sz="2400" dirty="0">
                <a:solidFill>
                  <a:schemeClr val="tx1">
                    <a:lumMod val="65000"/>
                    <a:lumOff val="35000"/>
                  </a:schemeClr>
                </a:solidFill>
                <a:latin typeface="Arial" charset="0"/>
                <a:ea typeface="Arial" charset="0"/>
                <a:cs typeface="Arial" charset="0"/>
              </a:rPr>
              <a:t>FARM TO FORK TRACEABILITY</a:t>
            </a:r>
          </a:p>
        </p:txBody>
      </p:sp>
      <p:pic>
        <p:nvPicPr>
          <p:cNvPr id="7" name="Picture 6">
            <a:extLst>
              <a:ext uri="{FF2B5EF4-FFF2-40B4-BE49-F238E27FC236}">
                <a16:creationId xmlns:a16="http://schemas.microsoft.com/office/drawing/2014/main" id="{6975D599-46C5-4CA7-96A1-149261F4BCA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293105" y="181956"/>
            <a:ext cx="3605790" cy="3160438"/>
          </a:xfrm>
          <a:prstGeom prst="rect">
            <a:avLst/>
          </a:prstGeom>
        </p:spPr>
      </p:pic>
    </p:spTree>
    <p:extLst>
      <p:ext uri="{BB962C8B-B14F-4D97-AF65-F5344CB8AC3E}">
        <p14:creationId xmlns:p14="http://schemas.microsoft.com/office/powerpoint/2010/main" val="397132839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Two sides of agtech adoption</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6" name="TextBox 5">
            <a:extLst>
              <a:ext uri="{FF2B5EF4-FFF2-40B4-BE49-F238E27FC236}">
                <a16:creationId xmlns:a16="http://schemas.microsoft.com/office/drawing/2014/main" id="{02D5625D-0E9E-4916-87FA-D0A0F52EC90C}"/>
              </a:ext>
            </a:extLst>
          </p:cNvPr>
          <p:cNvSpPr txBox="1"/>
          <p:nvPr/>
        </p:nvSpPr>
        <p:spPr>
          <a:xfrm>
            <a:off x="162123" y="1603285"/>
            <a:ext cx="6095999" cy="58477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3200" b="1" i="0" u="none" strike="noStrike" kern="1200" cap="none" spc="0" normalizeH="0" baseline="0" noProof="0" dirty="0">
                <a:ln>
                  <a:noFill/>
                </a:ln>
                <a:solidFill>
                  <a:srgbClr val="FDCA4D"/>
                </a:solidFill>
                <a:effectLst/>
                <a:uLnTx/>
                <a:uFillTx/>
                <a:latin typeface="Trebuchet MS" panose="020B0603020202020204"/>
                <a:ea typeface="+mn-ea"/>
                <a:cs typeface="+mn-cs"/>
              </a:rPr>
              <a:t>PRODUCTION</a:t>
            </a:r>
          </a:p>
        </p:txBody>
      </p:sp>
      <p:pic>
        <p:nvPicPr>
          <p:cNvPr id="8" name="Picture 7">
            <a:extLst>
              <a:ext uri="{FF2B5EF4-FFF2-40B4-BE49-F238E27FC236}">
                <a16:creationId xmlns:a16="http://schemas.microsoft.com/office/drawing/2014/main" id="{8F8D48DD-449C-4899-B8DC-E335762E0CFE}"/>
              </a:ext>
            </a:extLst>
          </p:cNvPr>
          <p:cNvPicPr>
            <a:picLocks noChangeAspect="1"/>
          </p:cNvPicPr>
          <p:nvPr/>
        </p:nvPicPr>
        <p:blipFill rotWithShape="1">
          <a:blip r:embed="rId4" cstate="screen">
            <a:extLst>
              <a:ext uri="{28A0092B-C50C-407E-A947-70E740481C1C}">
                <a14:useLocalDpi xmlns:a14="http://schemas.microsoft.com/office/drawing/2010/main" val="0"/>
              </a:ext>
            </a:extLst>
          </a:blip>
          <a:srcRect/>
          <a:stretch/>
        </p:blipFill>
        <p:spPr>
          <a:xfrm>
            <a:off x="6872424" y="2937753"/>
            <a:ext cx="4974560" cy="2033556"/>
          </a:xfrm>
          <a:prstGeom prst="rect">
            <a:avLst/>
          </a:prstGeom>
          <a:ln w="19050">
            <a:solidFill>
              <a:srgbClr val="F6C95B"/>
            </a:solidFill>
          </a:ln>
        </p:spPr>
      </p:pic>
      <p:graphicFrame>
        <p:nvGraphicFramePr>
          <p:cNvPr id="9" name="Chart 8">
            <a:extLst>
              <a:ext uri="{FF2B5EF4-FFF2-40B4-BE49-F238E27FC236}">
                <a16:creationId xmlns:a16="http://schemas.microsoft.com/office/drawing/2014/main" id="{E0C72468-2C1E-4C9B-857F-E2F8F529C194}"/>
              </a:ext>
            </a:extLst>
          </p:cNvPr>
          <p:cNvGraphicFramePr>
            <a:graphicFrameLocks/>
          </p:cNvGraphicFramePr>
          <p:nvPr>
            <p:extLst/>
          </p:nvPr>
        </p:nvGraphicFramePr>
        <p:xfrm>
          <a:off x="818596" y="2477734"/>
          <a:ext cx="4783054" cy="2953593"/>
        </p:xfrm>
        <a:graphic>
          <a:graphicData uri="http://schemas.openxmlformats.org/drawingml/2006/chart">
            <c:chart xmlns:c="http://schemas.openxmlformats.org/drawingml/2006/chart" xmlns:r="http://schemas.openxmlformats.org/officeDocument/2006/relationships" r:id="rId5"/>
          </a:graphicData>
        </a:graphic>
      </p:graphicFrame>
      <p:sp>
        <p:nvSpPr>
          <p:cNvPr id="10" name="TextBox 9">
            <a:extLst>
              <a:ext uri="{FF2B5EF4-FFF2-40B4-BE49-F238E27FC236}">
                <a16:creationId xmlns:a16="http://schemas.microsoft.com/office/drawing/2014/main" id="{5C00CD3A-A6BD-4789-93F1-00E4D78B5455}"/>
              </a:ext>
            </a:extLst>
          </p:cNvPr>
          <p:cNvSpPr txBox="1"/>
          <p:nvPr/>
        </p:nvSpPr>
        <p:spPr>
          <a:xfrm>
            <a:off x="6096000" y="1600660"/>
            <a:ext cx="6096000" cy="58477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3200" b="1" i="0" u="none" strike="noStrike" kern="1200" cap="none" spc="0" normalizeH="0" baseline="0" noProof="0" dirty="0">
                <a:ln>
                  <a:noFill/>
                </a:ln>
                <a:solidFill>
                  <a:srgbClr val="FDCA4D"/>
                </a:solidFill>
                <a:effectLst/>
                <a:uLnTx/>
                <a:uFillTx/>
                <a:latin typeface="Trebuchet MS" panose="020B0603020202020204"/>
                <a:ea typeface="+mn-ea"/>
                <a:cs typeface="+mn-cs"/>
              </a:rPr>
              <a:t>CASH MARKTING</a:t>
            </a:r>
          </a:p>
        </p:txBody>
      </p:sp>
      <p:sp>
        <p:nvSpPr>
          <p:cNvPr id="11" name="TextBox 10">
            <a:extLst>
              <a:ext uri="{FF2B5EF4-FFF2-40B4-BE49-F238E27FC236}">
                <a16:creationId xmlns:a16="http://schemas.microsoft.com/office/drawing/2014/main" id="{CE977C8A-8E98-4A58-8254-26FF7C58A1EB}"/>
              </a:ext>
            </a:extLst>
          </p:cNvPr>
          <p:cNvSpPr txBox="1"/>
          <p:nvPr/>
        </p:nvSpPr>
        <p:spPr>
          <a:xfrm>
            <a:off x="2670716" y="5931657"/>
            <a:ext cx="6864353" cy="58477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3200" b="1" i="0" u="none" strike="noStrike" kern="1200" cap="none" spc="0" normalizeH="0" baseline="0" noProof="0" dirty="0">
                <a:ln>
                  <a:noFill/>
                </a:ln>
                <a:solidFill>
                  <a:srgbClr val="A6702D"/>
                </a:solidFill>
                <a:effectLst/>
                <a:uLnTx/>
                <a:uFillTx/>
                <a:latin typeface="Trebuchet MS" panose="020B0603020202020204"/>
                <a:ea typeface="+mn-ea"/>
                <a:cs typeface="+mn-cs"/>
              </a:rPr>
              <a:t>$852 MM Investment in 2018</a:t>
            </a:r>
          </a:p>
        </p:txBody>
      </p:sp>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22513588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8"/>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9" grpId="0">
        <p:bldAsOne/>
      </p:bldGraphic>
      <p:bldP spid="10" grpId="0"/>
      <p:bldP spid="11" grpId="0"/>
    </p:bldLst>
  </p:timing>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Transformations in Ag</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6" name="TextBox 5">
            <a:extLst>
              <a:ext uri="{FF2B5EF4-FFF2-40B4-BE49-F238E27FC236}">
                <a16:creationId xmlns:a16="http://schemas.microsoft.com/office/drawing/2014/main" id="{88ADF08A-2307-41DB-B1B5-1157CE5E28EE}"/>
              </a:ext>
            </a:extLst>
          </p:cNvPr>
          <p:cNvSpPr txBox="1"/>
          <p:nvPr/>
        </p:nvSpPr>
        <p:spPr>
          <a:xfrm>
            <a:off x="2216096" y="1462497"/>
            <a:ext cx="2664517" cy="58477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3200" b="1" i="0" u="none" strike="noStrike" kern="1200" cap="none" spc="0" normalizeH="0" baseline="0" noProof="0" dirty="0">
                <a:ln>
                  <a:noFill/>
                </a:ln>
                <a:solidFill>
                  <a:srgbClr val="FDCA4D"/>
                </a:solidFill>
                <a:effectLst/>
                <a:uLnTx/>
                <a:uFillTx/>
                <a:latin typeface="Calibri" panose="020F0502020204030204" pitchFamily="34" charset="0"/>
                <a:ea typeface="+mn-ea"/>
                <a:cs typeface="Calibri" panose="020F0502020204030204" pitchFamily="34" charset="0"/>
              </a:rPr>
              <a:t>CROP INPUTS</a:t>
            </a:r>
          </a:p>
        </p:txBody>
      </p:sp>
      <p:sp>
        <p:nvSpPr>
          <p:cNvPr id="8" name="TextBox 7">
            <a:extLst>
              <a:ext uri="{FF2B5EF4-FFF2-40B4-BE49-F238E27FC236}">
                <a16:creationId xmlns:a16="http://schemas.microsoft.com/office/drawing/2014/main" id="{5C1C0261-4B7C-4F0B-9BA0-D7DDEE22E811}"/>
              </a:ext>
            </a:extLst>
          </p:cNvPr>
          <p:cNvSpPr txBox="1"/>
          <p:nvPr/>
        </p:nvSpPr>
        <p:spPr>
          <a:xfrm>
            <a:off x="7097830" y="4724629"/>
            <a:ext cx="5185687" cy="1754326"/>
          </a:xfrm>
          <a:prstGeom prst="rect">
            <a:avLst/>
          </a:prstGeo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342900" marR="0" lvl="0" indent="-3429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Information democracy</a:t>
            </a:r>
          </a:p>
          <a:p>
            <a:pPr marL="342900" marR="0" lvl="0" indent="-3429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US" sz="16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342900" marR="0" lvl="0" indent="-3429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More power to farmers, Co-Ops &amp; mid-tier merchants</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a:t>
            </a:r>
          </a:p>
        </p:txBody>
      </p:sp>
      <p:pic>
        <p:nvPicPr>
          <p:cNvPr id="9" name="Picture 8">
            <a:extLst>
              <a:ext uri="{FF2B5EF4-FFF2-40B4-BE49-F238E27FC236}">
                <a16:creationId xmlns:a16="http://schemas.microsoft.com/office/drawing/2014/main" id="{8C3E0311-06B6-4A32-ABA1-8EAC8A638A5A}"/>
              </a:ext>
            </a:extLst>
          </p:cNvPr>
          <p:cNvPicPr>
            <a:picLocks noChangeAspect="1"/>
          </p:cNvPicPr>
          <p:nvPr/>
        </p:nvPicPr>
        <p:blipFill>
          <a:blip r:embed="rId4">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7322003" y="2651635"/>
            <a:ext cx="3288423" cy="1554730"/>
          </a:xfrm>
          <a:prstGeom prst="rect">
            <a:avLst/>
          </a:prstGeom>
        </p:spPr>
      </p:pic>
      <p:pic>
        <p:nvPicPr>
          <p:cNvPr id="10" name="Picture 4" descr="Image result for farmers business network">
            <a:extLst>
              <a:ext uri="{FF2B5EF4-FFF2-40B4-BE49-F238E27FC236}">
                <a16:creationId xmlns:a16="http://schemas.microsoft.com/office/drawing/2014/main" id="{1567E090-B037-4F0A-9927-424038F90E9F}"/>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2073629" y="2467087"/>
            <a:ext cx="2375450" cy="742288"/>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a:extLst>
              <a:ext uri="{FF2B5EF4-FFF2-40B4-BE49-F238E27FC236}">
                <a16:creationId xmlns:a16="http://schemas.microsoft.com/office/drawing/2014/main" id="{34254BD7-7C6A-42E6-AD9D-F1DE7135E7EB}"/>
              </a:ext>
            </a:extLst>
          </p:cNvPr>
          <p:cNvSpPr txBox="1"/>
          <p:nvPr/>
        </p:nvSpPr>
        <p:spPr>
          <a:xfrm>
            <a:off x="7945909" y="1462496"/>
            <a:ext cx="2664517" cy="58477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3200" b="1" i="0" u="none" strike="noStrike" kern="1200" cap="none" spc="0" normalizeH="0" baseline="0" noProof="0" dirty="0">
                <a:ln>
                  <a:noFill/>
                </a:ln>
                <a:solidFill>
                  <a:srgbClr val="FDCA4D"/>
                </a:solidFill>
                <a:effectLst/>
                <a:uLnTx/>
                <a:uFillTx/>
                <a:latin typeface="Calibri" panose="020F0502020204030204" pitchFamily="34" charset="0"/>
                <a:ea typeface="+mn-ea"/>
                <a:cs typeface="Calibri" panose="020F0502020204030204" pitchFamily="34" charset="0"/>
              </a:rPr>
              <a:t>BIG GRAIN</a:t>
            </a:r>
          </a:p>
        </p:txBody>
      </p:sp>
      <p:sp>
        <p:nvSpPr>
          <p:cNvPr id="12" name="TextBox 11">
            <a:extLst>
              <a:ext uri="{FF2B5EF4-FFF2-40B4-BE49-F238E27FC236}">
                <a16:creationId xmlns:a16="http://schemas.microsoft.com/office/drawing/2014/main" id="{C0623388-98F1-4661-A1CA-3FA7648B2219}"/>
              </a:ext>
            </a:extLst>
          </p:cNvPr>
          <p:cNvSpPr txBox="1"/>
          <p:nvPr/>
        </p:nvSpPr>
        <p:spPr>
          <a:xfrm>
            <a:off x="955510" y="4742003"/>
            <a:ext cx="5185688" cy="1200329"/>
          </a:xfrm>
          <a:prstGeom prst="rect">
            <a:avLst/>
          </a:prstGeo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342900" marR="0" lvl="0" indent="-3429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Disrupting traditional suppliers</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342900" marR="0" lvl="0" indent="-34290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New type of Co-Op model ?</a:t>
            </a:r>
          </a:p>
        </p:txBody>
      </p:sp>
      <p:pic>
        <p:nvPicPr>
          <p:cNvPr id="13" name="Picture 28" descr="Image result for online retail">
            <a:extLst>
              <a:ext uri="{FF2B5EF4-FFF2-40B4-BE49-F238E27FC236}">
                <a16:creationId xmlns:a16="http://schemas.microsoft.com/office/drawing/2014/main" id="{13126DB5-6427-4B49-8423-D544DD354445}"/>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511576" y="3507078"/>
            <a:ext cx="1499555" cy="93722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458843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1" grpId="0"/>
    </p:bldLst>
  </p:timing>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Todays Problems</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6" name="Oval 5">
            <a:extLst>
              <a:ext uri="{FF2B5EF4-FFF2-40B4-BE49-F238E27FC236}">
                <a16:creationId xmlns:a16="http://schemas.microsoft.com/office/drawing/2014/main" id="{781C178F-5FAC-42D2-99EC-CFF38DA25911}"/>
              </a:ext>
            </a:extLst>
          </p:cNvPr>
          <p:cNvSpPr/>
          <p:nvPr/>
        </p:nvSpPr>
        <p:spPr>
          <a:xfrm>
            <a:off x="768819" y="2382597"/>
            <a:ext cx="2605188" cy="2605188"/>
          </a:xfrm>
          <a:prstGeom prst="ellipse">
            <a:avLst/>
          </a:prstGeom>
          <a:blipFill dpi="0" rotWithShape="1">
            <a:blip r:embed="rId4" cstate="screen">
              <a:extLst>
                <a:ext uri="{28A0092B-C50C-407E-A947-70E740481C1C}">
                  <a14:useLocalDpi xmlns:a14="http://schemas.microsoft.com/office/drawing/2010/main" val="0"/>
                </a:ext>
              </a:extLst>
            </a:blip>
            <a:srcRect/>
            <a:stretch>
              <a:fillRect/>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8" name="Oval 7">
            <a:extLst>
              <a:ext uri="{FF2B5EF4-FFF2-40B4-BE49-F238E27FC236}">
                <a16:creationId xmlns:a16="http://schemas.microsoft.com/office/drawing/2014/main" id="{8AB73455-4C5F-45EE-8159-C7DFD505CE50}"/>
              </a:ext>
            </a:extLst>
          </p:cNvPr>
          <p:cNvSpPr/>
          <p:nvPr/>
        </p:nvSpPr>
        <p:spPr>
          <a:xfrm>
            <a:off x="4793406" y="2382597"/>
            <a:ext cx="2605188" cy="2605188"/>
          </a:xfrm>
          <a:prstGeom prst="ellipse">
            <a:avLst/>
          </a:prstGeom>
          <a:blipFill dpi="0" rotWithShape="1">
            <a:blip r:embed="rId5" cstate="print">
              <a:extLst>
                <a:ext uri="{28A0092B-C50C-407E-A947-70E740481C1C}">
                  <a14:useLocalDpi xmlns:a14="http://schemas.microsoft.com/office/drawing/2010/main" val="0"/>
                </a:ext>
              </a:extLst>
            </a:blip>
            <a:srcRect/>
            <a:stretch>
              <a:fillRect/>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9" name="Oval 8">
            <a:extLst>
              <a:ext uri="{FF2B5EF4-FFF2-40B4-BE49-F238E27FC236}">
                <a16:creationId xmlns:a16="http://schemas.microsoft.com/office/drawing/2014/main" id="{621D7784-5F41-4132-9439-BD7C78A47EA5}"/>
              </a:ext>
            </a:extLst>
          </p:cNvPr>
          <p:cNvSpPr/>
          <p:nvPr/>
        </p:nvSpPr>
        <p:spPr>
          <a:xfrm>
            <a:off x="8809310" y="2382597"/>
            <a:ext cx="2605188" cy="2605188"/>
          </a:xfrm>
          <a:prstGeom prst="ellipse">
            <a:avLst/>
          </a:prstGeom>
          <a:blipFill dpi="0" rotWithShape="1">
            <a:blip r:embed="rId6" cstate="screen">
              <a:extLst>
                <a:ext uri="{28A0092B-C50C-407E-A947-70E740481C1C}">
                  <a14:useLocalDpi xmlns:a14="http://schemas.microsoft.com/office/drawing/2010/main" val="0"/>
                </a:ext>
              </a:extLst>
            </a:blip>
            <a:srcRect/>
            <a:stretch>
              <a:fillRect/>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10" name="Rectangle 9">
            <a:extLst>
              <a:ext uri="{FF2B5EF4-FFF2-40B4-BE49-F238E27FC236}">
                <a16:creationId xmlns:a16="http://schemas.microsoft.com/office/drawing/2014/main" id="{2CC02BE1-F933-47C0-8A17-CA38A24AFD58}"/>
              </a:ext>
            </a:extLst>
          </p:cNvPr>
          <p:cNvSpPr/>
          <p:nvPr/>
        </p:nvSpPr>
        <p:spPr>
          <a:xfrm>
            <a:off x="1255072" y="1612896"/>
            <a:ext cx="1650054" cy="523220"/>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FARMER</a:t>
            </a:r>
          </a:p>
        </p:txBody>
      </p:sp>
      <p:sp>
        <p:nvSpPr>
          <p:cNvPr id="11" name="Rectangle 10">
            <a:extLst>
              <a:ext uri="{FF2B5EF4-FFF2-40B4-BE49-F238E27FC236}">
                <a16:creationId xmlns:a16="http://schemas.microsoft.com/office/drawing/2014/main" id="{5B71A476-73A3-4B2C-81DD-B534D37FFC63}"/>
              </a:ext>
            </a:extLst>
          </p:cNvPr>
          <p:cNvSpPr/>
          <p:nvPr/>
        </p:nvSpPr>
        <p:spPr>
          <a:xfrm>
            <a:off x="768819" y="5295524"/>
            <a:ext cx="2743200" cy="954107"/>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Utilising Farm Storage</a:t>
            </a:r>
          </a:p>
        </p:txBody>
      </p:sp>
      <p:sp>
        <p:nvSpPr>
          <p:cNvPr id="12" name="Rectangle 11">
            <a:extLst>
              <a:ext uri="{FF2B5EF4-FFF2-40B4-BE49-F238E27FC236}">
                <a16:creationId xmlns:a16="http://schemas.microsoft.com/office/drawing/2014/main" id="{6CB360D4-D055-4A24-800A-133E90168D91}"/>
              </a:ext>
            </a:extLst>
          </p:cNvPr>
          <p:cNvSpPr/>
          <p:nvPr/>
        </p:nvSpPr>
        <p:spPr>
          <a:xfrm>
            <a:off x="5077963" y="5295524"/>
            <a:ext cx="2209800" cy="523220"/>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Time &amp; Costs</a:t>
            </a:r>
          </a:p>
        </p:txBody>
      </p:sp>
      <p:sp>
        <p:nvSpPr>
          <p:cNvPr id="13" name="Rectangle 12">
            <a:extLst>
              <a:ext uri="{FF2B5EF4-FFF2-40B4-BE49-F238E27FC236}">
                <a16:creationId xmlns:a16="http://schemas.microsoft.com/office/drawing/2014/main" id="{04DFA875-6EAE-48C2-936A-5078E1857DE5}"/>
              </a:ext>
            </a:extLst>
          </p:cNvPr>
          <p:cNvSpPr/>
          <p:nvPr/>
        </p:nvSpPr>
        <p:spPr>
          <a:xfrm>
            <a:off x="8566473" y="5295524"/>
            <a:ext cx="3090862" cy="954107"/>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Loss of </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Provenance</a:t>
            </a:r>
          </a:p>
        </p:txBody>
      </p:sp>
      <p:sp>
        <p:nvSpPr>
          <p:cNvPr id="14" name="Rectangle 13">
            <a:extLst>
              <a:ext uri="{FF2B5EF4-FFF2-40B4-BE49-F238E27FC236}">
                <a16:creationId xmlns:a16="http://schemas.microsoft.com/office/drawing/2014/main" id="{B71BF0D6-51F1-4EEF-9FDF-121E1A77DDE2}"/>
              </a:ext>
            </a:extLst>
          </p:cNvPr>
          <p:cNvSpPr/>
          <p:nvPr/>
        </p:nvSpPr>
        <p:spPr>
          <a:xfrm>
            <a:off x="5282849" y="1612896"/>
            <a:ext cx="1650054" cy="523220"/>
          </a:xfrm>
          <a:prstGeom prst="rect">
            <a:avLst/>
          </a:prstGeom>
        </p:spPr>
        <p:txBody>
          <a:bodyPr wrap="square">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BUYER</a:t>
            </a:r>
          </a:p>
        </p:txBody>
      </p:sp>
      <p:sp>
        <p:nvSpPr>
          <p:cNvPr id="15" name="Rectangle 14">
            <a:extLst>
              <a:ext uri="{FF2B5EF4-FFF2-40B4-BE49-F238E27FC236}">
                <a16:creationId xmlns:a16="http://schemas.microsoft.com/office/drawing/2014/main" id="{36EEFE04-2C8E-490C-AEBE-713EF0D0C759}"/>
              </a:ext>
            </a:extLst>
          </p:cNvPr>
          <p:cNvSpPr/>
          <p:nvPr/>
        </p:nvSpPr>
        <p:spPr>
          <a:xfrm>
            <a:off x="9192850" y="1612896"/>
            <a:ext cx="2084749" cy="523220"/>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CUSTOMER</a:t>
            </a:r>
          </a:p>
        </p:txBody>
      </p:sp>
    </p:spTree>
    <p:extLst>
      <p:ext uri="{BB962C8B-B14F-4D97-AF65-F5344CB8AC3E}">
        <p14:creationId xmlns:p14="http://schemas.microsoft.com/office/powerpoint/2010/main" val="427091478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2"/>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5"/>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9"/>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8" grpId="0" animBg="1"/>
      <p:bldP spid="9" grpId="0" animBg="1"/>
      <p:bldP spid="10" grpId="0"/>
      <p:bldP spid="11" grpId="0"/>
      <p:bldP spid="12" grpId="0"/>
      <p:bldP spid="13" grpId="0"/>
      <p:bldP spid="14" grpId="0"/>
      <p:bldP spid="15" grpId="0"/>
    </p:bldLst>
  </p:timing>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Solution</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6" name="TextBox 5">
            <a:extLst>
              <a:ext uri="{FF2B5EF4-FFF2-40B4-BE49-F238E27FC236}">
                <a16:creationId xmlns:a16="http://schemas.microsoft.com/office/drawing/2014/main" id="{BB2872EE-96C7-474E-A93E-C1653D303F1D}"/>
              </a:ext>
            </a:extLst>
          </p:cNvPr>
          <p:cNvSpPr txBox="1"/>
          <p:nvPr/>
        </p:nvSpPr>
        <p:spPr>
          <a:xfrm>
            <a:off x="1295164" y="1384903"/>
            <a:ext cx="9927616" cy="58477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3200" b="1" i="0" u="none" strike="noStrike" kern="1200" cap="none" spc="0" normalizeH="0" baseline="0" noProof="0" dirty="0">
                <a:ln>
                  <a:noFill/>
                </a:ln>
                <a:solidFill>
                  <a:srgbClr val="FFC000"/>
                </a:solidFill>
                <a:effectLst/>
                <a:uLnTx/>
                <a:uFillTx/>
                <a:latin typeface="Calibri" panose="020F0502020204030204" pitchFamily="34" charset="0"/>
                <a:ea typeface="+mn-ea"/>
                <a:cs typeface="Calibri" panose="020F0502020204030204" pitchFamily="34" charset="0"/>
              </a:rPr>
              <a:t>Online Commodity &amp; Traceability Marketplace</a:t>
            </a:r>
          </a:p>
        </p:txBody>
      </p:sp>
      <p:sp>
        <p:nvSpPr>
          <p:cNvPr id="8" name="Rectangle 7">
            <a:extLst>
              <a:ext uri="{FF2B5EF4-FFF2-40B4-BE49-F238E27FC236}">
                <a16:creationId xmlns:a16="http://schemas.microsoft.com/office/drawing/2014/main" id="{34512C28-C986-452F-A882-5942A9C3F458}"/>
              </a:ext>
            </a:extLst>
          </p:cNvPr>
          <p:cNvSpPr/>
          <p:nvPr/>
        </p:nvSpPr>
        <p:spPr>
          <a:xfrm>
            <a:off x="419036" y="5752772"/>
            <a:ext cx="2378598"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         ON FARM</a:t>
            </a:r>
            <a:endParaRPr kumimoji="0" lang="en-CA" sz="2400" b="0"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sp>
        <p:nvSpPr>
          <p:cNvPr id="9" name="Oval 8">
            <a:extLst>
              <a:ext uri="{FF2B5EF4-FFF2-40B4-BE49-F238E27FC236}">
                <a16:creationId xmlns:a16="http://schemas.microsoft.com/office/drawing/2014/main" id="{B5B197EC-9EEA-4374-AF15-8CFC63B5B3E5}"/>
              </a:ext>
            </a:extLst>
          </p:cNvPr>
          <p:cNvSpPr/>
          <p:nvPr/>
        </p:nvSpPr>
        <p:spPr>
          <a:xfrm>
            <a:off x="815936" y="3606856"/>
            <a:ext cx="1915179" cy="1915179"/>
          </a:xfrm>
          <a:prstGeom prst="ellipse">
            <a:avLst/>
          </a:prstGeom>
          <a:blipFill dpi="0" rotWithShape="1">
            <a:blip r:embed="rId4" cstate="print">
              <a:extLst>
                <a:ext uri="{28A0092B-C50C-407E-A947-70E740481C1C}">
                  <a14:useLocalDpi xmlns:a14="http://schemas.microsoft.com/office/drawing/2010/main" val="0"/>
                </a:ext>
              </a:extLst>
            </a:blip>
            <a:srcRect/>
            <a:stretch>
              <a:fillRect/>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10" name="Oval 9">
            <a:extLst>
              <a:ext uri="{FF2B5EF4-FFF2-40B4-BE49-F238E27FC236}">
                <a16:creationId xmlns:a16="http://schemas.microsoft.com/office/drawing/2014/main" id="{2D0F732D-367C-4A9A-9134-27216B10615D}"/>
              </a:ext>
            </a:extLst>
          </p:cNvPr>
          <p:cNvSpPr/>
          <p:nvPr/>
        </p:nvSpPr>
        <p:spPr>
          <a:xfrm>
            <a:off x="3645872" y="3575761"/>
            <a:ext cx="1915179" cy="1915179"/>
          </a:xfrm>
          <a:prstGeom prst="ellipse">
            <a:avLst/>
          </a:prstGeom>
          <a:blipFill dpi="0" rotWithShape="1">
            <a:blip r:embed="rId5" cstate="print">
              <a:extLst>
                <a:ext uri="{28A0092B-C50C-407E-A947-70E740481C1C}">
                  <a14:useLocalDpi xmlns:a14="http://schemas.microsoft.com/office/drawing/2010/main" val="0"/>
                </a:ext>
              </a:extLst>
            </a:blip>
            <a:srcRect/>
            <a:stretch>
              <a:fillRect t="58"/>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11" name="Oval 10">
            <a:extLst>
              <a:ext uri="{FF2B5EF4-FFF2-40B4-BE49-F238E27FC236}">
                <a16:creationId xmlns:a16="http://schemas.microsoft.com/office/drawing/2014/main" id="{8EEAC4D6-6DBB-4C09-A554-142BE8C9D040}"/>
              </a:ext>
            </a:extLst>
          </p:cNvPr>
          <p:cNvSpPr/>
          <p:nvPr/>
        </p:nvSpPr>
        <p:spPr>
          <a:xfrm>
            <a:off x="6677646" y="3606856"/>
            <a:ext cx="1915179" cy="1915179"/>
          </a:xfrm>
          <a:prstGeom prst="ellipse">
            <a:avLst/>
          </a:prstGeom>
          <a:blipFill dpi="0" rotWithShape="1">
            <a:blip r:embed="rId6" cstate="print">
              <a:extLst>
                <a:ext uri="{28A0092B-C50C-407E-A947-70E740481C1C}">
                  <a14:useLocalDpi xmlns:a14="http://schemas.microsoft.com/office/drawing/2010/main" val="0"/>
                </a:ext>
              </a:extLst>
            </a:blip>
            <a:srcRect/>
            <a:stretch>
              <a:fillRect/>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12" name="Oval 11">
            <a:extLst>
              <a:ext uri="{FF2B5EF4-FFF2-40B4-BE49-F238E27FC236}">
                <a16:creationId xmlns:a16="http://schemas.microsoft.com/office/drawing/2014/main" id="{02298F5D-947B-4CA6-811F-C1FA3DD7F8EE}"/>
              </a:ext>
            </a:extLst>
          </p:cNvPr>
          <p:cNvSpPr/>
          <p:nvPr/>
        </p:nvSpPr>
        <p:spPr>
          <a:xfrm>
            <a:off x="9507582" y="3606855"/>
            <a:ext cx="1915179" cy="1915179"/>
          </a:xfrm>
          <a:prstGeom prst="ellipse">
            <a:avLst/>
          </a:prstGeom>
          <a:blipFill dpi="0" rotWithShape="1">
            <a:blip r:embed="rId7" cstate="email">
              <a:extLst>
                <a:ext uri="{28A0092B-C50C-407E-A947-70E740481C1C}">
                  <a14:useLocalDpi xmlns:a14="http://schemas.microsoft.com/office/drawing/2010/main" val="0"/>
                </a:ext>
              </a:extLst>
            </a:blip>
            <a:srcRect/>
            <a:stretch>
              <a:fillRect/>
            </a:stretch>
          </a:blipFill>
          <a:ln w="38100">
            <a:solidFill>
              <a:srgbClr val="F6C95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13" name="Rectangle 12">
            <a:extLst>
              <a:ext uri="{FF2B5EF4-FFF2-40B4-BE49-F238E27FC236}">
                <a16:creationId xmlns:a16="http://schemas.microsoft.com/office/drawing/2014/main" id="{AF06B8DB-15CD-4140-B999-3D1D4EB0656F}"/>
              </a:ext>
            </a:extLst>
          </p:cNvPr>
          <p:cNvSpPr/>
          <p:nvPr/>
        </p:nvSpPr>
        <p:spPr>
          <a:xfrm>
            <a:off x="3308379" y="5752772"/>
            <a:ext cx="2378598"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        ELEVATOR</a:t>
            </a:r>
            <a:endParaRPr kumimoji="0" lang="en-CA" sz="2400" b="0"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sp>
        <p:nvSpPr>
          <p:cNvPr id="14" name="Rectangle 13">
            <a:extLst>
              <a:ext uri="{FF2B5EF4-FFF2-40B4-BE49-F238E27FC236}">
                <a16:creationId xmlns:a16="http://schemas.microsoft.com/office/drawing/2014/main" id="{6B77B988-7065-49F8-B41F-EFBD7FA4399C}"/>
              </a:ext>
            </a:extLst>
          </p:cNvPr>
          <p:cNvSpPr/>
          <p:nvPr/>
        </p:nvSpPr>
        <p:spPr>
          <a:xfrm>
            <a:off x="6360498" y="5752771"/>
            <a:ext cx="2378598"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          EXPORTS</a:t>
            </a:r>
            <a:endParaRPr kumimoji="0" lang="en-CA" sz="2400" b="0"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sp>
        <p:nvSpPr>
          <p:cNvPr id="15" name="Rectangle 14">
            <a:extLst>
              <a:ext uri="{FF2B5EF4-FFF2-40B4-BE49-F238E27FC236}">
                <a16:creationId xmlns:a16="http://schemas.microsoft.com/office/drawing/2014/main" id="{8CFF3186-FF5D-4112-B2D9-41F51B30D15A}"/>
              </a:ext>
            </a:extLst>
          </p:cNvPr>
          <p:cNvSpPr/>
          <p:nvPr/>
        </p:nvSpPr>
        <p:spPr>
          <a:xfrm>
            <a:off x="9760586" y="5752771"/>
            <a:ext cx="2378598"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FORWARD</a:t>
            </a:r>
            <a:endParaRPr kumimoji="0" lang="en-CA" sz="2400" b="0"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sp>
        <p:nvSpPr>
          <p:cNvPr id="16" name="Rectangle 15">
            <a:extLst>
              <a:ext uri="{FF2B5EF4-FFF2-40B4-BE49-F238E27FC236}">
                <a16:creationId xmlns:a16="http://schemas.microsoft.com/office/drawing/2014/main" id="{2616E204-0E1C-422C-AC26-1004232772C1}"/>
              </a:ext>
            </a:extLst>
          </p:cNvPr>
          <p:cNvSpPr/>
          <p:nvPr/>
        </p:nvSpPr>
        <p:spPr>
          <a:xfrm>
            <a:off x="3210972" y="2101201"/>
            <a:ext cx="6096000" cy="830997"/>
          </a:xfrm>
          <a:prstGeom prst="rect">
            <a:avLst/>
          </a:prstGeom>
        </p:spPr>
        <p:txBody>
          <a:bodyPr>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Connecting buyers and sellers in a live market </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Tracing authenticity and source of origin  </a:t>
            </a:r>
          </a:p>
        </p:txBody>
      </p:sp>
    </p:spTree>
    <p:extLst>
      <p:ext uri="{BB962C8B-B14F-4D97-AF65-F5344CB8AC3E}">
        <p14:creationId xmlns:p14="http://schemas.microsoft.com/office/powerpoint/2010/main" val="11802174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1"/>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4"/>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12"/>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animBg="1"/>
      <p:bldP spid="10" grpId="0" animBg="1"/>
      <p:bldP spid="11" grpId="0" animBg="1"/>
      <p:bldP spid="12" grpId="0" animBg="1"/>
      <p:bldP spid="13" grpId="0"/>
      <p:bldP spid="14" grpId="0"/>
      <p:bldP spid="15" grpId="0"/>
    </p:bldLst>
  </p:timing>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Blockchain</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2" name="Rectangle 1">
            <a:extLst>
              <a:ext uri="{FF2B5EF4-FFF2-40B4-BE49-F238E27FC236}">
                <a16:creationId xmlns:a16="http://schemas.microsoft.com/office/drawing/2014/main" id="{BF8BD798-AB63-4D65-AAE1-C31731E6BB3B}"/>
              </a:ext>
            </a:extLst>
          </p:cNvPr>
          <p:cNvSpPr/>
          <p:nvPr/>
        </p:nvSpPr>
        <p:spPr>
          <a:xfrm>
            <a:off x="1444070" y="1556266"/>
            <a:ext cx="7075434" cy="4339650"/>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mn-cs"/>
              </a:rPr>
              <a:t>An online ledger for record keeping and data sharing</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Each organization participates on an equal footing, retaining ownership and control of their data and may elect to share information when it is beneficial to do so</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New data is added in "</a:t>
            </a:r>
            <a:r>
              <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blocks</a:t>
            </a: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 "</a:t>
            </a:r>
            <a:r>
              <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chained</a:t>
            </a:r>
            <a:r>
              <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 to previous data entries thus providing a record of events which cannot be forged</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2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0" i="1" u="none" strike="noStrike" kern="1200" cap="none" spc="0" normalizeH="0" baseline="0" noProof="0" dirty="0">
                <a:ln>
                  <a:noFill/>
                </a:ln>
                <a:solidFill>
                  <a:srgbClr val="000000"/>
                </a:solidFill>
                <a:effectLst/>
                <a:uLnTx/>
                <a:uFillTx/>
                <a:latin typeface="Calibri" panose="020F0502020204030204" pitchFamily="34" charset="0"/>
                <a:ea typeface="+mn-ea"/>
                <a:cs typeface="Calibri"/>
              </a:rPr>
              <a:t>Blockchain does not replace legacy systems</a:t>
            </a:r>
          </a:p>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p:txBody>
      </p:sp>
      <p:grpSp>
        <p:nvGrpSpPr>
          <p:cNvPr id="4" name="Group 3">
            <a:extLst>
              <a:ext uri="{FF2B5EF4-FFF2-40B4-BE49-F238E27FC236}">
                <a16:creationId xmlns:a16="http://schemas.microsoft.com/office/drawing/2014/main" id="{EEA2CC05-6A9B-4100-A016-C459827315DE}"/>
              </a:ext>
            </a:extLst>
          </p:cNvPr>
          <p:cNvGrpSpPr/>
          <p:nvPr/>
        </p:nvGrpSpPr>
        <p:grpSpPr>
          <a:xfrm>
            <a:off x="8784761" y="2111951"/>
            <a:ext cx="3157700" cy="2785925"/>
            <a:chOff x="4560424" y="4119755"/>
            <a:chExt cx="3157700" cy="2785925"/>
          </a:xfrm>
        </p:grpSpPr>
        <p:grpSp>
          <p:nvGrpSpPr>
            <p:cNvPr id="36" name="Group 35">
              <a:extLst>
                <a:ext uri="{FF2B5EF4-FFF2-40B4-BE49-F238E27FC236}">
                  <a16:creationId xmlns:a16="http://schemas.microsoft.com/office/drawing/2014/main" id="{DB447CBB-C8E7-432F-9021-D120216C714B}"/>
                </a:ext>
              </a:extLst>
            </p:cNvPr>
            <p:cNvGrpSpPr/>
            <p:nvPr/>
          </p:nvGrpSpPr>
          <p:grpSpPr>
            <a:xfrm>
              <a:off x="4652129" y="4402529"/>
              <a:ext cx="2984277" cy="2153679"/>
              <a:chOff x="4345461" y="4524151"/>
              <a:chExt cx="3226638" cy="2282106"/>
            </a:xfrm>
          </p:grpSpPr>
          <p:sp>
            <p:nvSpPr>
              <p:cNvPr id="17" name="TextBox 16">
                <a:extLst>
                  <a:ext uri="{FF2B5EF4-FFF2-40B4-BE49-F238E27FC236}">
                    <a16:creationId xmlns:a16="http://schemas.microsoft.com/office/drawing/2014/main" id="{6E380D38-1AE3-4EFA-A426-B5151D8244DB}"/>
                  </a:ext>
                </a:extLst>
              </p:cNvPr>
              <p:cNvSpPr txBox="1"/>
              <p:nvPr/>
            </p:nvSpPr>
            <p:spPr>
              <a:xfrm>
                <a:off x="4345461" y="4912100"/>
                <a:ext cx="3226638" cy="260903"/>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AU" sz="1000" b="0" i="0" u="none" strike="noStrike" kern="1200" cap="none" spc="0" normalizeH="0" baseline="0" noProof="0" dirty="0">
                    <a:ln>
                      <a:noFill/>
                    </a:ln>
                    <a:solidFill>
                      <a:srgbClr val="000000"/>
                    </a:solidFill>
                    <a:effectLst/>
                    <a:uLnTx/>
                    <a:uFillTx/>
                    <a:latin typeface="Trebuchet MS" panose="020B0603020202020204"/>
                    <a:ea typeface="+mn-ea"/>
                    <a:cs typeface="+mn-cs"/>
                  </a:rPr>
                  <a:t>Market          Mill            Warehouse        Farm</a:t>
                </a:r>
              </a:p>
            </p:txBody>
          </p:sp>
          <p:grpSp>
            <p:nvGrpSpPr>
              <p:cNvPr id="35" name="Group 34">
                <a:extLst>
                  <a:ext uri="{FF2B5EF4-FFF2-40B4-BE49-F238E27FC236}">
                    <a16:creationId xmlns:a16="http://schemas.microsoft.com/office/drawing/2014/main" id="{5DFA66CF-C8D4-4EC2-AF5F-5FF9C4895AD3}"/>
                  </a:ext>
                </a:extLst>
              </p:cNvPr>
              <p:cNvGrpSpPr/>
              <p:nvPr/>
            </p:nvGrpSpPr>
            <p:grpSpPr>
              <a:xfrm>
                <a:off x="4367008" y="4524151"/>
                <a:ext cx="2962730" cy="2282106"/>
                <a:chOff x="4367008" y="4524151"/>
                <a:chExt cx="2962730" cy="2282106"/>
              </a:xfrm>
            </p:grpSpPr>
            <p:pic>
              <p:nvPicPr>
                <p:cNvPr id="22" name="Graphic 21" descr="Monitor">
                  <a:extLst>
                    <a:ext uri="{FF2B5EF4-FFF2-40B4-BE49-F238E27FC236}">
                      <a16:creationId xmlns:a16="http://schemas.microsoft.com/office/drawing/2014/main" id="{D8DD9420-8E56-4CFF-8B47-613B83B0F05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5317591" y="5634814"/>
                  <a:ext cx="1171443" cy="1171443"/>
                </a:xfrm>
                <a:prstGeom prst="rect">
                  <a:avLst/>
                </a:prstGeom>
              </p:spPr>
            </p:pic>
            <p:grpSp>
              <p:nvGrpSpPr>
                <p:cNvPr id="34" name="Group 33">
                  <a:extLst>
                    <a:ext uri="{FF2B5EF4-FFF2-40B4-BE49-F238E27FC236}">
                      <a16:creationId xmlns:a16="http://schemas.microsoft.com/office/drawing/2014/main" id="{D21D8FA5-7BDC-4F5C-8EC0-85B420469833}"/>
                    </a:ext>
                  </a:extLst>
                </p:cNvPr>
                <p:cNvGrpSpPr/>
                <p:nvPr/>
              </p:nvGrpSpPr>
              <p:grpSpPr>
                <a:xfrm>
                  <a:off x="4367008" y="4524151"/>
                  <a:ext cx="2962730" cy="1873550"/>
                  <a:chOff x="4367008" y="4524151"/>
                  <a:chExt cx="2962730" cy="1873550"/>
                </a:xfrm>
              </p:grpSpPr>
              <p:pic>
                <p:nvPicPr>
                  <p:cNvPr id="13" name="Graphic 12" descr="Barn">
                    <a:extLst>
                      <a:ext uri="{FF2B5EF4-FFF2-40B4-BE49-F238E27FC236}">
                        <a16:creationId xmlns:a16="http://schemas.microsoft.com/office/drawing/2014/main" id="{E2FC0553-4D89-47BC-B459-B247883969F9}"/>
                      </a:ext>
                    </a:extLst>
                  </p:cNvPr>
                  <p:cNvPicPr>
                    <a:picLocks noChangeAspect="1"/>
                  </p:cNvPicPr>
                  <p:nvPr/>
                </p:nvPicPr>
                <p:blipFill>
                  <a:blip r:embed="rId6" cstate="email">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6878515" y="4593224"/>
                    <a:ext cx="451223" cy="372912"/>
                  </a:xfrm>
                  <a:prstGeom prst="rect">
                    <a:avLst/>
                  </a:prstGeom>
                </p:spPr>
              </p:pic>
              <p:pic>
                <p:nvPicPr>
                  <p:cNvPr id="14" name="Graphic 13" descr="Store">
                    <a:extLst>
                      <a:ext uri="{FF2B5EF4-FFF2-40B4-BE49-F238E27FC236}">
                        <a16:creationId xmlns:a16="http://schemas.microsoft.com/office/drawing/2014/main" id="{F7008BDD-10EC-42DE-95C6-B568A7952D9F}"/>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4367008" y="4529106"/>
                    <a:ext cx="459182" cy="459182"/>
                  </a:xfrm>
                  <a:prstGeom prst="rect">
                    <a:avLst/>
                  </a:prstGeom>
                </p:spPr>
              </p:pic>
              <p:cxnSp>
                <p:nvCxnSpPr>
                  <p:cNvPr id="16" name="Connector: Elbow 79">
                    <a:extLst>
                      <a:ext uri="{FF2B5EF4-FFF2-40B4-BE49-F238E27FC236}">
                        <a16:creationId xmlns:a16="http://schemas.microsoft.com/office/drawing/2014/main" id="{408DAD38-8C58-4589-A32F-4C0830599D5B}"/>
                      </a:ext>
                    </a:extLst>
                  </p:cNvPr>
                  <p:cNvCxnSpPr>
                    <a:cxnSpLocks/>
                  </p:cNvCxnSpPr>
                  <p:nvPr/>
                </p:nvCxnSpPr>
                <p:spPr>
                  <a:xfrm>
                    <a:off x="4836637" y="4791813"/>
                    <a:ext cx="260225" cy="0"/>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pic>
                <p:nvPicPr>
                  <p:cNvPr id="18" name="Graphic 9" descr="Document">
                    <a:extLst>
                      <a:ext uri="{FF2B5EF4-FFF2-40B4-BE49-F238E27FC236}">
                        <a16:creationId xmlns:a16="http://schemas.microsoft.com/office/drawing/2014/main" id="{2B897996-764B-4264-95EF-D237BE2AAF61}"/>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4433880" y="5167550"/>
                    <a:ext cx="369348" cy="369348"/>
                  </a:xfrm>
                  <a:prstGeom prst="rect">
                    <a:avLst/>
                  </a:prstGeom>
                </p:spPr>
              </p:pic>
              <p:pic>
                <p:nvPicPr>
                  <p:cNvPr id="19" name="Graphic 9" descr="Document">
                    <a:extLst>
                      <a:ext uri="{FF2B5EF4-FFF2-40B4-BE49-F238E27FC236}">
                        <a16:creationId xmlns:a16="http://schemas.microsoft.com/office/drawing/2014/main" id="{1ADDE2B3-98B1-4312-844C-BD8F7618E1DE}"/>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5220738" y="5167550"/>
                    <a:ext cx="369348" cy="369348"/>
                  </a:xfrm>
                  <a:prstGeom prst="rect">
                    <a:avLst/>
                  </a:prstGeom>
                </p:spPr>
              </p:pic>
              <p:pic>
                <p:nvPicPr>
                  <p:cNvPr id="20" name="Graphic 9" descr="Document">
                    <a:extLst>
                      <a:ext uri="{FF2B5EF4-FFF2-40B4-BE49-F238E27FC236}">
                        <a16:creationId xmlns:a16="http://schemas.microsoft.com/office/drawing/2014/main" id="{CC836257-CF1D-45DF-919B-20822A08CE2B}"/>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6105737" y="5172365"/>
                    <a:ext cx="369348" cy="369348"/>
                  </a:xfrm>
                  <a:prstGeom prst="rect">
                    <a:avLst/>
                  </a:prstGeom>
                </p:spPr>
              </p:pic>
              <p:pic>
                <p:nvPicPr>
                  <p:cNvPr id="21" name="Graphic 9" descr="Document">
                    <a:extLst>
                      <a:ext uri="{FF2B5EF4-FFF2-40B4-BE49-F238E27FC236}">
                        <a16:creationId xmlns:a16="http://schemas.microsoft.com/office/drawing/2014/main" id="{E1ADEF02-38A6-4B06-B013-94D7B99F974E}"/>
                      </a:ext>
                    </a:extLst>
                  </p:cNvPr>
                  <p:cNvPicPr>
                    <a:picLocks noChangeAspect="1"/>
                  </p:cNvPicPr>
                  <p:nvPr/>
                </p:nvPicPr>
                <p:blipFill>
                  <a:blip r:embed="rId10" cstate="print">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6902415" y="5172365"/>
                    <a:ext cx="369348" cy="369348"/>
                  </a:xfrm>
                  <a:prstGeom prst="rect">
                    <a:avLst/>
                  </a:prstGeom>
                </p:spPr>
              </p:pic>
              <p:cxnSp>
                <p:nvCxnSpPr>
                  <p:cNvPr id="23" name="Connector: Elbow 79">
                    <a:extLst>
                      <a:ext uri="{FF2B5EF4-FFF2-40B4-BE49-F238E27FC236}">
                        <a16:creationId xmlns:a16="http://schemas.microsoft.com/office/drawing/2014/main" id="{8A59C4B0-6204-4B5C-99B0-538CAE3AE714}"/>
                      </a:ext>
                    </a:extLst>
                  </p:cNvPr>
                  <p:cNvCxnSpPr>
                    <a:cxnSpLocks/>
                  </p:cNvCxnSpPr>
                  <p:nvPr/>
                </p:nvCxnSpPr>
                <p:spPr>
                  <a:xfrm flipV="1">
                    <a:off x="6670952" y="5606807"/>
                    <a:ext cx="266622" cy="226829"/>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cxnSp>
                <p:nvCxnSpPr>
                  <p:cNvPr id="24" name="Connector: Elbow 79">
                    <a:extLst>
                      <a:ext uri="{FF2B5EF4-FFF2-40B4-BE49-F238E27FC236}">
                        <a16:creationId xmlns:a16="http://schemas.microsoft.com/office/drawing/2014/main" id="{67888DA5-C476-4F9F-8207-C9B9AC17811B}"/>
                      </a:ext>
                    </a:extLst>
                  </p:cNvPr>
                  <p:cNvCxnSpPr>
                    <a:cxnSpLocks/>
                  </p:cNvCxnSpPr>
                  <p:nvPr/>
                </p:nvCxnSpPr>
                <p:spPr>
                  <a:xfrm flipH="1" flipV="1">
                    <a:off x="4815407" y="5594873"/>
                    <a:ext cx="238152" cy="263076"/>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pic>
                <p:nvPicPr>
                  <p:cNvPr id="25" name="Graphic 24" descr="Factory">
                    <a:extLst>
                      <a:ext uri="{FF2B5EF4-FFF2-40B4-BE49-F238E27FC236}">
                        <a16:creationId xmlns:a16="http://schemas.microsoft.com/office/drawing/2014/main" id="{A2F63ED1-74DD-46EA-8B61-12AA26FF9144}"/>
                      </a:ext>
                    </a:extLst>
                  </p:cNvPr>
                  <p:cNvPicPr>
                    <a:picLocks noChangeAspect="1"/>
                  </p:cNvPicPr>
                  <p:nvPr/>
                </p:nvPicPr>
                <p:blipFill>
                  <a:blip r:embed="rId12" cstate="email">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5123646" y="4524151"/>
                    <a:ext cx="511059" cy="511059"/>
                  </a:xfrm>
                  <a:prstGeom prst="rect">
                    <a:avLst/>
                  </a:prstGeom>
                </p:spPr>
              </p:pic>
              <p:pic>
                <p:nvPicPr>
                  <p:cNvPr id="26" name="Graphic 25" descr="Silo">
                    <a:extLst>
                      <a:ext uri="{FF2B5EF4-FFF2-40B4-BE49-F238E27FC236}">
                        <a16:creationId xmlns:a16="http://schemas.microsoft.com/office/drawing/2014/main" id="{B7FE8885-FA87-49EB-9B21-66D56BBDF0ED}"/>
                      </a:ext>
                    </a:extLst>
                  </p:cNvPr>
                  <p:cNvPicPr>
                    <a:picLocks noChangeAspect="1"/>
                  </p:cNvPicPr>
                  <p:nvPr/>
                </p:nvPicPr>
                <p:blipFill>
                  <a:blip r:embed="rId14" cstate="email">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5953380" y="4606109"/>
                    <a:ext cx="421792" cy="368652"/>
                  </a:xfrm>
                  <a:prstGeom prst="rect">
                    <a:avLst/>
                  </a:prstGeom>
                </p:spPr>
              </p:pic>
              <p:pic>
                <p:nvPicPr>
                  <p:cNvPr id="27" name="Graphic 26" descr="Silo">
                    <a:extLst>
                      <a:ext uri="{FF2B5EF4-FFF2-40B4-BE49-F238E27FC236}">
                        <a16:creationId xmlns:a16="http://schemas.microsoft.com/office/drawing/2014/main" id="{662D8A47-75C2-445C-ACAB-37F310F29BE2}"/>
                      </a:ext>
                    </a:extLst>
                  </p:cNvPr>
                  <p:cNvPicPr>
                    <a:picLocks noChangeAspect="1"/>
                  </p:cNvPicPr>
                  <p:nvPr/>
                </p:nvPicPr>
                <p:blipFill>
                  <a:blip r:embed="rId14" cstate="email">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6200882" y="4607509"/>
                    <a:ext cx="421792" cy="368652"/>
                  </a:xfrm>
                  <a:prstGeom prst="rect">
                    <a:avLst/>
                  </a:prstGeom>
                </p:spPr>
              </p:pic>
              <p:pic>
                <p:nvPicPr>
                  <p:cNvPr id="29" name="Graphic 9" descr="Document">
                    <a:extLst>
                      <a:ext uri="{FF2B5EF4-FFF2-40B4-BE49-F238E27FC236}">
                        <a16:creationId xmlns:a16="http://schemas.microsoft.com/office/drawing/2014/main" id="{5BF5C7D9-744F-456B-B64E-A6C15698C508}"/>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5677990" y="5947058"/>
                    <a:ext cx="450643" cy="450643"/>
                  </a:xfrm>
                  <a:prstGeom prst="rect">
                    <a:avLst/>
                  </a:prstGeom>
                </p:spPr>
              </p:pic>
              <p:cxnSp>
                <p:nvCxnSpPr>
                  <p:cNvPr id="30" name="Connector: Elbow 79">
                    <a:extLst>
                      <a:ext uri="{FF2B5EF4-FFF2-40B4-BE49-F238E27FC236}">
                        <a16:creationId xmlns:a16="http://schemas.microsoft.com/office/drawing/2014/main" id="{B6714804-B7E2-4B83-8180-6C8320958F06}"/>
                      </a:ext>
                    </a:extLst>
                  </p:cNvPr>
                  <p:cNvCxnSpPr>
                    <a:cxnSpLocks/>
                  </p:cNvCxnSpPr>
                  <p:nvPr/>
                </p:nvCxnSpPr>
                <p:spPr>
                  <a:xfrm flipV="1">
                    <a:off x="5422789" y="5541713"/>
                    <a:ext cx="0" cy="211445"/>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cxnSp>
                <p:nvCxnSpPr>
                  <p:cNvPr id="31" name="Connector: Elbow 79">
                    <a:extLst>
                      <a:ext uri="{FF2B5EF4-FFF2-40B4-BE49-F238E27FC236}">
                        <a16:creationId xmlns:a16="http://schemas.microsoft.com/office/drawing/2014/main" id="{23C5F4E7-E553-4DD6-92FE-47B9CD1C65A6}"/>
                      </a:ext>
                    </a:extLst>
                  </p:cNvPr>
                  <p:cNvCxnSpPr>
                    <a:cxnSpLocks/>
                  </p:cNvCxnSpPr>
                  <p:nvPr/>
                </p:nvCxnSpPr>
                <p:spPr>
                  <a:xfrm flipV="1">
                    <a:off x="6282853" y="5535090"/>
                    <a:ext cx="0" cy="211445"/>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cxnSp>
                <p:nvCxnSpPr>
                  <p:cNvPr id="32" name="Connector: Elbow 79">
                    <a:extLst>
                      <a:ext uri="{FF2B5EF4-FFF2-40B4-BE49-F238E27FC236}">
                        <a16:creationId xmlns:a16="http://schemas.microsoft.com/office/drawing/2014/main" id="{DBC32269-2BE0-415B-8C28-633E6A924EAC}"/>
                      </a:ext>
                    </a:extLst>
                  </p:cNvPr>
                  <p:cNvCxnSpPr>
                    <a:cxnSpLocks/>
                  </p:cNvCxnSpPr>
                  <p:nvPr/>
                </p:nvCxnSpPr>
                <p:spPr>
                  <a:xfrm>
                    <a:off x="5654368" y="4790673"/>
                    <a:ext cx="260225" cy="0"/>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cxnSp>
                <p:nvCxnSpPr>
                  <p:cNvPr id="33" name="Connector: Elbow 79">
                    <a:extLst>
                      <a:ext uri="{FF2B5EF4-FFF2-40B4-BE49-F238E27FC236}">
                        <a16:creationId xmlns:a16="http://schemas.microsoft.com/office/drawing/2014/main" id="{1C6E52EB-66EF-435C-A4A4-EE5B573B9515}"/>
                      </a:ext>
                    </a:extLst>
                  </p:cNvPr>
                  <p:cNvCxnSpPr>
                    <a:cxnSpLocks/>
                  </p:cNvCxnSpPr>
                  <p:nvPr/>
                </p:nvCxnSpPr>
                <p:spPr>
                  <a:xfrm>
                    <a:off x="6568128" y="4791813"/>
                    <a:ext cx="260225" cy="0"/>
                  </a:xfrm>
                  <a:prstGeom prst="straightConnector1">
                    <a:avLst/>
                  </a:prstGeom>
                  <a:ln w="19050">
                    <a:solidFill>
                      <a:srgbClr val="00B050"/>
                    </a:solidFill>
                    <a:headEnd type="triangle"/>
                    <a:tailEnd type="none"/>
                  </a:ln>
                  <a:effectLst/>
                </p:spPr>
                <p:style>
                  <a:lnRef idx="3">
                    <a:schemeClr val="accent6"/>
                  </a:lnRef>
                  <a:fillRef idx="0">
                    <a:schemeClr val="accent6"/>
                  </a:fillRef>
                  <a:effectRef idx="2">
                    <a:schemeClr val="accent6"/>
                  </a:effectRef>
                  <a:fontRef idx="minor">
                    <a:schemeClr val="tx1"/>
                  </a:fontRef>
                </p:style>
              </p:cxnSp>
            </p:grpSp>
          </p:grpSp>
        </p:grpSp>
        <p:sp>
          <p:nvSpPr>
            <p:cNvPr id="37" name="TextBox 36">
              <a:extLst>
                <a:ext uri="{FF2B5EF4-FFF2-40B4-BE49-F238E27FC236}">
                  <a16:creationId xmlns:a16="http://schemas.microsoft.com/office/drawing/2014/main" id="{64A53DED-0D38-47DA-8B38-949665E1719F}"/>
                </a:ext>
              </a:extLst>
            </p:cNvPr>
            <p:cNvSpPr txBox="1"/>
            <p:nvPr/>
          </p:nvSpPr>
          <p:spPr>
            <a:xfrm>
              <a:off x="5286797" y="4119755"/>
              <a:ext cx="1797884"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1400" b="1" i="0" u="none" strike="noStrike" kern="1200" cap="none" spc="0" normalizeH="0" baseline="0" noProof="0" dirty="0">
                  <a:ln>
                    <a:noFill/>
                  </a:ln>
                  <a:solidFill>
                    <a:srgbClr val="F2C156"/>
                  </a:solidFill>
                  <a:effectLst/>
                  <a:uLnTx/>
                  <a:uFillTx/>
                  <a:latin typeface="Trebuchet MS" panose="020B0603020202020204"/>
                  <a:ea typeface="+mn-ea"/>
                  <a:cs typeface="+mn-cs"/>
                </a:rPr>
                <a:t>ISOLATED LEDGERS</a:t>
              </a:r>
            </a:p>
          </p:txBody>
        </p:sp>
        <p:sp>
          <p:nvSpPr>
            <p:cNvPr id="38" name="TextBox 37">
              <a:extLst>
                <a:ext uri="{FF2B5EF4-FFF2-40B4-BE49-F238E27FC236}">
                  <a16:creationId xmlns:a16="http://schemas.microsoft.com/office/drawing/2014/main" id="{FBE6013E-5734-4104-839C-187DD8867873}"/>
                </a:ext>
              </a:extLst>
            </p:cNvPr>
            <p:cNvSpPr txBox="1"/>
            <p:nvPr/>
          </p:nvSpPr>
          <p:spPr>
            <a:xfrm>
              <a:off x="4560424" y="6382460"/>
              <a:ext cx="3157700" cy="523220"/>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400" b="1" i="0" u="none" strike="noStrike" kern="1200" cap="none" spc="0" normalizeH="0" baseline="0" noProof="0" dirty="0">
                  <a:ln>
                    <a:noFill/>
                  </a:ln>
                  <a:solidFill>
                    <a:srgbClr val="F2C156"/>
                  </a:solidFill>
                  <a:effectLst/>
                  <a:uLnTx/>
                  <a:uFillTx/>
                  <a:latin typeface="Trebuchet MS" panose="020B0603020202020204"/>
                  <a:ea typeface="+mn-ea"/>
                  <a:cs typeface="+mn-cs"/>
                </a:rPr>
                <a:t>SINGLE UNIFIED LEDGER</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400" b="1" i="0" u="none" strike="noStrike" kern="1200" cap="none" spc="0" normalizeH="0" baseline="0" noProof="0" dirty="0">
                  <a:ln>
                    <a:noFill/>
                  </a:ln>
                  <a:solidFill>
                    <a:srgbClr val="F2C156"/>
                  </a:solidFill>
                  <a:effectLst/>
                  <a:uLnTx/>
                  <a:uFillTx/>
                  <a:latin typeface="Trebuchet MS" panose="020B0603020202020204"/>
                  <a:ea typeface="+mn-ea"/>
                  <a:cs typeface="+mn-cs"/>
                </a:rPr>
                <a:t>(Blockchain)</a:t>
              </a:r>
            </a:p>
          </p:txBody>
        </p:sp>
      </p:grpSp>
    </p:spTree>
    <p:extLst>
      <p:ext uri="{BB962C8B-B14F-4D97-AF65-F5344CB8AC3E}">
        <p14:creationId xmlns:p14="http://schemas.microsoft.com/office/powerpoint/2010/main" val="182569165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Ledgers in History</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cxnSp>
        <p:nvCxnSpPr>
          <p:cNvPr id="6" name="Straight Connector 5">
            <a:extLst>
              <a:ext uri="{FF2B5EF4-FFF2-40B4-BE49-F238E27FC236}">
                <a16:creationId xmlns:a16="http://schemas.microsoft.com/office/drawing/2014/main" id="{6C676FB3-9874-42D1-BCA6-715C09738276}"/>
              </a:ext>
            </a:extLst>
          </p:cNvPr>
          <p:cNvCxnSpPr>
            <a:cxnSpLocks/>
          </p:cNvCxnSpPr>
          <p:nvPr/>
        </p:nvCxnSpPr>
        <p:spPr>
          <a:xfrm>
            <a:off x="2957207" y="4724310"/>
            <a:ext cx="3727268" cy="0"/>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F311148C-E767-4606-8B30-75837ACACE21}"/>
              </a:ext>
            </a:extLst>
          </p:cNvPr>
          <p:cNvCxnSpPr>
            <a:cxnSpLocks/>
          </p:cNvCxnSpPr>
          <p:nvPr/>
        </p:nvCxnSpPr>
        <p:spPr>
          <a:xfrm>
            <a:off x="5072792" y="4712209"/>
            <a:ext cx="3727268" cy="0"/>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6603A345-C359-45D8-BD51-5110C130BD24}"/>
              </a:ext>
            </a:extLst>
          </p:cNvPr>
          <p:cNvCxnSpPr>
            <a:cxnSpLocks/>
          </p:cNvCxnSpPr>
          <p:nvPr/>
        </p:nvCxnSpPr>
        <p:spPr>
          <a:xfrm flipV="1">
            <a:off x="6004609" y="1788373"/>
            <a:ext cx="3785913" cy="1"/>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C021F8D3-ED73-408C-B13B-32ADC501CDA6}"/>
              </a:ext>
            </a:extLst>
          </p:cNvPr>
          <p:cNvCxnSpPr>
            <a:cxnSpLocks/>
          </p:cNvCxnSpPr>
          <p:nvPr/>
        </p:nvCxnSpPr>
        <p:spPr>
          <a:xfrm>
            <a:off x="9374826" y="4716457"/>
            <a:ext cx="2504208" cy="0"/>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D76CAED4-D1D9-4F46-8D56-2F30F4615E90}"/>
              </a:ext>
            </a:extLst>
          </p:cNvPr>
          <p:cNvCxnSpPr>
            <a:cxnSpLocks/>
          </p:cNvCxnSpPr>
          <p:nvPr/>
        </p:nvCxnSpPr>
        <p:spPr>
          <a:xfrm flipV="1">
            <a:off x="2218696" y="1804254"/>
            <a:ext cx="3785913" cy="1"/>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2" name="Content Placeholder 2">
            <a:extLst>
              <a:ext uri="{FF2B5EF4-FFF2-40B4-BE49-F238E27FC236}">
                <a16:creationId xmlns:a16="http://schemas.microsoft.com/office/drawing/2014/main" id="{27F46372-AEC9-4A19-B0AD-02D6EFB601B2}"/>
              </a:ext>
            </a:extLst>
          </p:cNvPr>
          <p:cNvSpPr txBox="1">
            <a:spLocks/>
          </p:cNvSpPr>
          <p:nvPr/>
        </p:nvSpPr>
        <p:spPr>
          <a:xfrm>
            <a:off x="168243" y="237255"/>
            <a:ext cx="3326395" cy="649986"/>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endParaRPr kumimoji="0" lang="en-CA" sz="3600" b="0"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13" name="TextBox 12">
            <a:extLst>
              <a:ext uri="{FF2B5EF4-FFF2-40B4-BE49-F238E27FC236}">
                <a16:creationId xmlns:a16="http://schemas.microsoft.com/office/drawing/2014/main" id="{CD0DC93E-609E-42AC-9319-4A4CDB4E40EE}"/>
              </a:ext>
            </a:extLst>
          </p:cNvPr>
          <p:cNvSpPr txBox="1"/>
          <p:nvPr/>
        </p:nvSpPr>
        <p:spPr>
          <a:xfrm>
            <a:off x="1413383" y="2672805"/>
            <a:ext cx="1465719"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FDCA4D"/>
                </a:solidFill>
                <a:effectLst/>
                <a:uLnTx/>
                <a:uFillTx/>
                <a:latin typeface="Trebuchet MS" panose="020B0603020202020204"/>
                <a:ea typeface="+mn-ea"/>
                <a:cs typeface="+mn-cs"/>
              </a:rPr>
              <a:t>Clay Tablets </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3000 BC</a:t>
            </a:r>
            <a:endParaRPr kumimoji="0" lang="en-CA" sz="32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15" name="Rectangle 14">
            <a:extLst>
              <a:ext uri="{FF2B5EF4-FFF2-40B4-BE49-F238E27FC236}">
                <a16:creationId xmlns:a16="http://schemas.microsoft.com/office/drawing/2014/main" id="{6B9B2C27-3192-4ED8-9FBF-0B48F722C15C}"/>
              </a:ext>
            </a:extLst>
          </p:cNvPr>
          <p:cNvSpPr/>
          <p:nvPr/>
        </p:nvSpPr>
        <p:spPr>
          <a:xfrm>
            <a:off x="6099576" y="5282405"/>
            <a:ext cx="184731" cy="646331"/>
          </a:xfrm>
          <a:prstGeom prst="rect">
            <a:avLst/>
          </a:prstGeom>
          <a:noFill/>
        </p:spPr>
        <p:txBody>
          <a:bodyPr wrap="none" lIns="91440" tIns="45720" rIns="91440" bIns="4572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3600" b="1" i="0" u="none" strike="noStrike" kern="1200" cap="none" spc="0" normalizeH="0" baseline="0" noProof="0" dirty="0">
              <a:ln w="0"/>
              <a:solidFill>
                <a:srgbClr val="A6702D"/>
              </a:solidFill>
              <a:effectLst/>
              <a:uLnTx/>
              <a:uFillTx/>
              <a:latin typeface="Trebuchet MS" panose="020B0603020202020204"/>
              <a:ea typeface="+mn-ea"/>
              <a:cs typeface="+mn-cs"/>
            </a:endParaRPr>
          </a:p>
        </p:txBody>
      </p:sp>
      <p:pic>
        <p:nvPicPr>
          <p:cNvPr id="16" name="Picture 15">
            <a:extLst>
              <a:ext uri="{FF2B5EF4-FFF2-40B4-BE49-F238E27FC236}">
                <a16:creationId xmlns:a16="http://schemas.microsoft.com/office/drawing/2014/main" id="{5F33D3CA-BF7E-4EEC-9E01-EEF14F7A633C}"/>
              </a:ext>
            </a:extLst>
          </p:cNvPr>
          <p:cNvPicPr>
            <a:picLocks noChangeAspect="1"/>
          </p:cNvPicPr>
          <p:nvPr/>
        </p:nvPicPr>
        <p:blipFill>
          <a:blip r:embed="rId4" cstate="email">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1191604" y="1198160"/>
            <a:ext cx="1933946" cy="1256213"/>
          </a:xfrm>
          <a:prstGeom prst="roundRect">
            <a:avLst>
              <a:gd name="adj" fmla="val 37689"/>
            </a:avLst>
          </a:prstGeom>
        </p:spPr>
      </p:pic>
      <p:pic>
        <p:nvPicPr>
          <p:cNvPr id="17" name="Picture 2" descr="https://www.nottingham.ac.uk/manuscriptsandspecialcollections/images-multimedia/researchguidance/accounting/dbl-ledger-07-4400o.jpg">
            <a:extLst>
              <a:ext uri="{FF2B5EF4-FFF2-40B4-BE49-F238E27FC236}">
                <a16:creationId xmlns:a16="http://schemas.microsoft.com/office/drawing/2014/main" id="{4F7CFA4B-1B39-443C-9167-120345D54A07}"/>
              </a:ext>
            </a:extLst>
          </p:cNvPr>
          <p:cNvPicPr>
            <a:picLocks noChangeAspect="1" noChangeArrowheads="1"/>
          </p:cNvPicPr>
          <p:nvPr/>
        </p:nvPicPr>
        <p:blipFill rotWithShape="1">
          <a:blip r:embed="rId5" cstate="print">
            <a:clrChange>
              <a:clrFrom>
                <a:srgbClr val="364349"/>
              </a:clrFrom>
              <a:clrTo>
                <a:srgbClr val="364349">
                  <a:alpha val="0"/>
                </a:srgbClr>
              </a:clrTo>
            </a:clrChange>
            <a:extLst>
              <a:ext uri="{28A0092B-C50C-407E-A947-70E740481C1C}">
                <a14:useLocalDpi xmlns:a14="http://schemas.microsoft.com/office/drawing/2010/main" val="0"/>
              </a:ext>
            </a:extLst>
          </a:blip>
          <a:srcRect/>
          <a:stretch/>
        </p:blipFill>
        <p:spPr bwMode="auto">
          <a:xfrm>
            <a:off x="9123806" y="4011290"/>
            <a:ext cx="1763904" cy="1339202"/>
          </a:xfrm>
          <a:prstGeom prst="roundRect">
            <a:avLst>
              <a:gd name="adj" fmla="val 3783"/>
            </a:avLst>
          </a:prstGeom>
          <a:noFill/>
          <a:extLst>
            <a:ext uri="{909E8E84-426E-40DD-AFC4-6F175D3DCCD1}">
              <a14:hiddenFill xmlns:a14="http://schemas.microsoft.com/office/drawing/2010/main">
                <a:solidFill>
                  <a:srgbClr val="FFFFFF"/>
                </a:solidFill>
              </a14:hiddenFill>
            </a:ext>
          </a:extLst>
        </p:spPr>
      </p:pic>
      <p:sp>
        <p:nvSpPr>
          <p:cNvPr id="18" name="Isosceles Triangle 17">
            <a:extLst>
              <a:ext uri="{FF2B5EF4-FFF2-40B4-BE49-F238E27FC236}">
                <a16:creationId xmlns:a16="http://schemas.microsoft.com/office/drawing/2014/main" id="{F7405BC3-7961-4313-A955-04EDE0901655}"/>
              </a:ext>
            </a:extLst>
          </p:cNvPr>
          <p:cNvSpPr/>
          <p:nvPr/>
        </p:nvSpPr>
        <p:spPr>
          <a:xfrm rot="5400000">
            <a:off x="3933819" y="1675945"/>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pic>
        <p:nvPicPr>
          <p:cNvPr id="19" name="Picture 4" descr="Image result for papyrus in ancient egypt">
            <a:extLst>
              <a:ext uri="{FF2B5EF4-FFF2-40B4-BE49-F238E27FC236}">
                <a16:creationId xmlns:a16="http://schemas.microsoft.com/office/drawing/2014/main" id="{35D85DAE-A008-41AB-BE08-6C6A00DE384B}"/>
              </a:ext>
            </a:extLst>
          </p:cNvPr>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p:blipFill>
        <p:spPr bwMode="auto">
          <a:xfrm>
            <a:off x="4962967" y="1210067"/>
            <a:ext cx="2026313" cy="1079159"/>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6" descr="Image result for spreadsheet">
            <a:extLst>
              <a:ext uri="{FF2B5EF4-FFF2-40B4-BE49-F238E27FC236}">
                <a16:creationId xmlns:a16="http://schemas.microsoft.com/office/drawing/2014/main" id="{330DF23F-A9EB-4BA3-8BCD-044CD41F6B80}"/>
              </a:ext>
            </a:extLst>
          </p:cNvPr>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4859894" y="4085304"/>
            <a:ext cx="2244278" cy="1162536"/>
          </a:xfrm>
          <a:prstGeom prst="rect">
            <a:avLst/>
          </a:prstGeom>
          <a:noFill/>
          <a:ln>
            <a:solidFill>
              <a:schemeClr val="bg1">
                <a:lumMod val="50000"/>
              </a:schemeClr>
            </a:solidFill>
          </a:ln>
          <a:extLst>
            <a:ext uri="{909E8E84-426E-40DD-AFC4-6F175D3DCCD1}">
              <a14:hiddenFill xmlns:a14="http://schemas.microsoft.com/office/drawing/2010/main">
                <a:solidFill>
                  <a:srgbClr val="FFFFFF"/>
                </a:solidFill>
              </a14:hiddenFill>
            </a:ext>
          </a:extLst>
        </p:spPr>
      </p:pic>
      <p:pic>
        <p:nvPicPr>
          <p:cNvPr id="21" name="Picture 8" descr="https://upload.wikimedia.org/wikipedia/commons/1/17/Medieval_tally_sticks.jpg">
            <a:extLst>
              <a:ext uri="{FF2B5EF4-FFF2-40B4-BE49-F238E27FC236}">
                <a16:creationId xmlns:a16="http://schemas.microsoft.com/office/drawing/2014/main" id="{1977751E-A1DA-423E-AB27-BEE29C0E2EE3}"/>
              </a:ext>
            </a:extLst>
          </p:cNvPr>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t="-1"/>
          <a:stretch/>
        </p:blipFill>
        <p:spPr bwMode="auto">
          <a:xfrm>
            <a:off x="8371845" y="1149739"/>
            <a:ext cx="3023289" cy="1462272"/>
          </a:xfrm>
          <a:prstGeom prst="rect">
            <a:avLst/>
          </a:prstGeom>
          <a:noFill/>
          <a:extLst>
            <a:ext uri="{909E8E84-426E-40DD-AFC4-6F175D3DCCD1}">
              <a14:hiddenFill xmlns:a14="http://schemas.microsoft.com/office/drawing/2010/main">
                <a:solidFill>
                  <a:srgbClr val="FFFFFF"/>
                </a:solidFill>
              </a14:hiddenFill>
            </a:ext>
          </a:extLst>
        </p:spPr>
      </p:pic>
      <p:sp>
        <p:nvSpPr>
          <p:cNvPr id="22" name="Isosceles Triangle 21">
            <a:extLst>
              <a:ext uri="{FF2B5EF4-FFF2-40B4-BE49-F238E27FC236}">
                <a16:creationId xmlns:a16="http://schemas.microsoft.com/office/drawing/2014/main" id="{20B5E383-3048-4A24-A1A8-8497FCF29D45}"/>
              </a:ext>
            </a:extLst>
          </p:cNvPr>
          <p:cNvSpPr/>
          <p:nvPr/>
        </p:nvSpPr>
        <p:spPr>
          <a:xfrm rot="5400000">
            <a:off x="7707813" y="1673601"/>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pic>
        <p:nvPicPr>
          <p:cNvPr id="23" name="Picture 10" descr="Image result for distributed blockchain">
            <a:extLst>
              <a:ext uri="{FF2B5EF4-FFF2-40B4-BE49-F238E27FC236}">
                <a16:creationId xmlns:a16="http://schemas.microsoft.com/office/drawing/2014/main" id="{8E13D0A0-33EC-40F5-A453-543DFA94AE26}"/>
              </a:ext>
            </a:extLst>
          </p:cNvPr>
          <p:cNvPicPr>
            <a:picLocks noChangeAspect="1" noChangeArrowheads="1"/>
          </p:cNvPicPr>
          <p:nvPr/>
        </p:nvPicPr>
        <p:blipFill rotWithShape="1">
          <a:blip r:embed="rId9" cstate="print">
            <a:clrChange>
              <a:clrFrom>
                <a:srgbClr val="FFFFFF"/>
              </a:clrFrom>
              <a:clrTo>
                <a:srgbClr val="FFFFFF">
                  <a:alpha val="0"/>
                </a:srgbClr>
              </a:clrTo>
            </a:clrChange>
            <a:grayscl/>
            <a:extLst>
              <a:ext uri="{28A0092B-C50C-407E-A947-70E740481C1C}">
                <a14:useLocalDpi xmlns:a14="http://schemas.microsoft.com/office/drawing/2010/main" val="0"/>
              </a:ext>
            </a:extLst>
          </a:blip>
          <a:srcRect/>
          <a:stretch/>
        </p:blipFill>
        <p:spPr bwMode="auto">
          <a:xfrm>
            <a:off x="1348249" y="3858471"/>
            <a:ext cx="1621750" cy="1616202"/>
          </a:xfrm>
          <a:prstGeom prst="rect">
            <a:avLst/>
          </a:prstGeom>
          <a:noFill/>
          <a:extLst>
            <a:ext uri="{909E8E84-426E-40DD-AFC4-6F175D3DCCD1}">
              <a14:hiddenFill xmlns:a14="http://schemas.microsoft.com/office/drawing/2010/main">
                <a:solidFill>
                  <a:srgbClr val="FFFFFF"/>
                </a:solidFill>
              </a14:hiddenFill>
            </a:ext>
          </a:extLst>
        </p:spPr>
      </p:pic>
      <p:sp>
        <p:nvSpPr>
          <p:cNvPr id="24" name="Isosceles Triangle 23">
            <a:extLst>
              <a:ext uri="{FF2B5EF4-FFF2-40B4-BE49-F238E27FC236}">
                <a16:creationId xmlns:a16="http://schemas.microsoft.com/office/drawing/2014/main" id="{7BB3C5D5-5959-4923-A029-E584E2681BC3}"/>
              </a:ext>
            </a:extLst>
          </p:cNvPr>
          <p:cNvSpPr/>
          <p:nvPr/>
        </p:nvSpPr>
        <p:spPr>
          <a:xfrm rot="16200000">
            <a:off x="3632834" y="4585652"/>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25" name="Isosceles Triangle 24">
            <a:extLst>
              <a:ext uri="{FF2B5EF4-FFF2-40B4-BE49-F238E27FC236}">
                <a16:creationId xmlns:a16="http://schemas.microsoft.com/office/drawing/2014/main" id="{BFB80BE1-155D-487B-A1C6-AD2300E06A48}"/>
              </a:ext>
            </a:extLst>
          </p:cNvPr>
          <p:cNvSpPr/>
          <p:nvPr/>
        </p:nvSpPr>
        <p:spPr>
          <a:xfrm rot="16200000">
            <a:off x="7935733" y="4585651"/>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cxnSp>
        <p:nvCxnSpPr>
          <p:cNvPr id="26" name="Straight Connector 25">
            <a:extLst>
              <a:ext uri="{FF2B5EF4-FFF2-40B4-BE49-F238E27FC236}">
                <a16:creationId xmlns:a16="http://schemas.microsoft.com/office/drawing/2014/main" id="{A29052AE-BE61-4736-9905-5F7FF0C3866B}"/>
              </a:ext>
            </a:extLst>
          </p:cNvPr>
          <p:cNvCxnSpPr>
            <a:cxnSpLocks/>
          </p:cNvCxnSpPr>
          <p:nvPr/>
        </p:nvCxnSpPr>
        <p:spPr>
          <a:xfrm>
            <a:off x="11879034" y="1907259"/>
            <a:ext cx="0" cy="2909572"/>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7" name="Isosceles Triangle 26">
            <a:extLst>
              <a:ext uri="{FF2B5EF4-FFF2-40B4-BE49-F238E27FC236}">
                <a16:creationId xmlns:a16="http://schemas.microsoft.com/office/drawing/2014/main" id="{E6813414-7453-4A6C-9487-CAB9FC913DD1}"/>
              </a:ext>
            </a:extLst>
          </p:cNvPr>
          <p:cNvSpPr/>
          <p:nvPr/>
        </p:nvSpPr>
        <p:spPr>
          <a:xfrm rot="10800000">
            <a:off x="11749546" y="2869737"/>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28" name="TextBox 27">
            <a:extLst>
              <a:ext uri="{FF2B5EF4-FFF2-40B4-BE49-F238E27FC236}">
                <a16:creationId xmlns:a16="http://schemas.microsoft.com/office/drawing/2014/main" id="{FB70B10F-300A-4104-9EC6-451C6862E897}"/>
              </a:ext>
            </a:extLst>
          </p:cNvPr>
          <p:cNvSpPr txBox="1"/>
          <p:nvPr/>
        </p:nvSpPr>
        <p:spPr>
          <a:xfrm>
            <a:off x="5271749" y="2672804"/>
            <a:ext cx="1465719"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FDCA4D"/>
                </a:solidFill>
                <a:effectLst/>
                <a:uLnTx/>
                <a:uFillTx/>
                <a:latin typeface="Trebuchet MS" panose="020B0603020202020204"/>
                <a:ea typeface="+mn-ea"/>
                <a:cs typeface="+mn-cs"/>
              </a:rPr>
              <a:t>Papyrus </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1000 BC</a:t>
            </a:r>
            <a:endParaRPr kumimoji="0" lang="en-CA" sz="32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29" name="TextBox 28">
            <a:extLst>
              <a:ext uri="{FF2B5EF4-FFF2-40B4-BE49-F238E27FC236}">
                <a16:creationId xmlns:a16="http://schemas.microsoft.com/office/drawing/2014/main" id="{7AA110B9-9EF3-4B08-8450-CA44DF20CFE2}"/>
              </a:ext>
            </a:extLst>
          </p:cNvPr>
          <p:cNvSpPr txBox="1"/>
          <p:nvPr/>
        </p:nvSpPr>
        <p:spPr>
          <a:xfrm>
            <a:off x="9222125" y="2667241"/>
            <a:ext cx="1465719"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FDCA4D"/>
                </a:solidFill>
                <a:effectLst/>
                <a:uLnTx/>
                <a:uFillTx/>
                <a:latin typeface="Trebuchet MS" panose="020B0603020202020204"/>
                <a:ea typeface="+mn-ea"/>
                <a:cs typeface="+mn-cs"/>
              </a:rPr>
              <a:t>Tally Sticks</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5</a:t>
            </a:r>
            <a:r>
              <a:rPr kumimoji="0" lang="en-CA" sz="1800" b="1" i="0" u="none" strike="noStrike" kern="1200" cap="none" spc="0" normalizeH="0" baseline="30000" noProof="0" dirty="0">
                <a:ln>
                  <a:noFill/>
                </a:ln>
                <a:solidFill>
                  <a:srgbClr val="A6702D"/>
                </a:solidFill>
                <a:effectLst/>
                <a:uLnTx/>
                <a:uFillTx/>
                <a:latin typeface="Trebuchet MS" panose="020B0603020202020204"/>
                <a:ea typeface="+mn-ea"/>
                <a:cs typeface="+mn-cs"/>
              </a:rPr>
              <a:t>th</a:t>
            </a: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 Century</a:t>
            </a:r>
            <a:endParaRPr kumimoji="0" lang="en-CA" sz="32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30" name="TextBox 29">
            <a:extLst>
              <a:ext uri="{FF2B5EF4-FFF2-40B4-BE49-F238E27FC236}">
                <a16:creationId xmlns:a16="http://schemas.microsoft.com/office/drawing/2014/main" id="{F423E599-6CC4-40CB-9D8A-DD79809F5509}"/>
              </a:ext>
            </a:extLst>
          </p:cNvPr>
          <p:cNvSpPr txBox="1"/>
          <p:nvPr/>
        </p:nvSpPr>
        <p:spPr>
          <a:xfrm>
            <a:off x="1050107" y="5701241"/>
            <a:ext cx="2199086"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FDCA4D"/>
                </a:solidFill>
                <a:effectLst/>
                <a:uLnTx/>
                <a:uFillTx/>
                <a:latin typeface="Trebuchet MS" panose="020B0603020202020204"/>
                <a:ea typeface="+mn-ea"/>
                <a:cs typeface="+mn-cs"/>
              </a:rPr>
              <a:t>Distributed Ledger</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Now !</a:t>
            </a:r>
            <a:endParaRPr kumimoji="0" lang="en-CA" sz="32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31" name="TextBox 30">
            <a:extLst>
              <a:ext uri="{FF2B5EF4-FFF2-40B4-BE49-F238E27FC236}">
                <a16:creationId xmlns:a16="http://schemas.microsoft.com/office/drawing/2014/main" id="{4671480C-123E-4C3B-A85D-DB2ED11C194D}"/>
              </a:ext>
            </a:extLst>
          </p:cNvPr>
          <p:cNvSpPr txBox="1"/>
          <p:nvPr/>
        </p:nvSpPr>
        <p:spPr>
          <a:xfrm>
            <a:off x="5176526" y="5706532"/>
            <a:ext cx="1838947"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FDCA4D"/>
                </a:solidFill>
                <a:effectLst/>
                <a:uLnTx/>
                <a:uFillTx/>
                <a:latin typeface="Trebuchet MS" panose="020B0603020202020204"/>
                <a:ea typeface="+mn-ea"/>
                <a:cs typeface="+mn-cs"/>
              </a:rPr>
              <a:t>Spreadsheets</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1980’s</a:t>
            </a:r>
            <a:endParaRPr kumimoji="0" lang="en-CA" sz="32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32" name="TextBox 31">
            <a:extLst>
              <a:ext uri="{FF2B5EF4-FFF2-40B4-BE49-F238E27FC236}">
                <a16:creationId xmlns:a16="http://schemas.microsoft.com/office/drawing/2014/main" id="{7A603C5C-992C-4F71-BD0F-FF6D413FEE94}"/>
              </a:ext>
            </a:extLst>
          </p:cNvPr>
          <p:cNvSpPr txBox="1"/>
          <p:nvPr/>
        </p:nvSpPr>
        <p:spPr>
          <a:xfrm>
            <a:off x="8942806" y="5701240"/>
            <a:ext cx="2127137"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FDCA4D"/>
                </a:solidFill>
                <a:effectLst/>
                <a:uLnTx/>
                <a:uFillTx/>
                <a:latin typeface="Trebuchet MS" panose="020B0603020202020204"/>
                <a:ea typeface="+mn-ea"/>
                <a:cs typeface="+mn-cs"/>
              </a:rPr>
              <a:t>Double Entry</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14</a:t>
            </a:r>
            <a:r>
              <a:rPr kumimoji="0" lang="en-CA" sz="1800" b="1" i="0" u="none" strike="noStrike" kern="1200" cap="none" spc="0" normalizeH="0" baseline="30000" noProof="0" dirty="0">
                <a:ln>
                  <a:noFill/>
                </a:ln>
                <a:solidFill>
                  <a:srgbClr val="A6702D"/>
                </a:solidFill>
                <a:effectLst/>
                <a:uLnTx/>
                <a:uFillTx/>
                <a:latin typeface="Trebuchet MS" panose="020B0603020202020204"/>
                <a:ea typeface="+mn-ea"/>
                <a:cs typeface="+mn-cs"/>
              </a:rPr>
              <a:t>th</a:t>
            </a:r>
            <a:r>
              <a:rPr kumimoji="0" lang="en-CA" sz="1800" b="1" i="0" u="none" strike="noStrike" kern="1200" cap="none" spc="0" normalizeH="0" baseline="0" noProof="0" dirty="0">
                <a:ln>
                  <a:noFill/>
                </a:ln>
                <a:solidFill>
                  <a:srgbClr val="A6702D"/>
                </a:solidFill>
                <a:effectLst/>
                <a:uLnTx/>
                <a:uFillTx/>
                <a:latin typeface="Trebuchet MS" panose="020B0603020202020204"/>
                <a:ea typeface="+mn-ea"/>
                <a:cs typeface="+mn-cs"/>
              </a:rPr>
              <a:t> Century</a:t>
            </a:r>
            <a:endParaRPr kumimoji="0" lang="en-CA" sz="32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cxnSp>
        <p:nvCxnSpPr>
          <p:cNvPr id="33" name="Straight Connector 32">
            <a:extLst>
              <a:ext uri="{FF2B5EF4-FFF2-40B4-BE49-F238E27FC236}">
                <a16:creationId xmlns:a16="http://schemas.microsoft.com/office/drawing/2014/main" id="{0A4FC55F-BACD-4F1D-BF03-BED64DAF9E68}"/>
              </a:ext>
            </a:extLst>
          </p:cNvPr>
          <p:cNvCxnSpPr>
            <a:cxnSpLocks/>
          </p:cNvCxnSpPr>
          <p:nvPr/>
        </p:nvCxnSpPr>
        <p:spPr>
          <a:xfrm>
            <a:off x="11473593" y="1804254"/>
            <a:ext cx="481479" cy="0"/>
          </a:xfrm>
          <a:prstGeom prst="line">
            <a:avLst/>
          </a:prstGeom>
          <a:ln w="38100">
            <a:solidFill>
              <a:srgbClr val="F4C158"/>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168020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8"/>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9"/>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9"/>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2"/>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1"/>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9"/>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3"/>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6"/>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27"/>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17"/>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2"/>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10"/>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25"/>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20"/>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31"/>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8"/>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24"/>
                                        </p:tgtEl>
                                        <p:attrNameLst>
                                          <p:attrName>style.visibility</p:attrName>
                                        </p:attrNameLst>
                                      </p:cBhvr>
                                      <p:to>
                                        <p:strVal val="visible"/>
                                      </p:to>
                                    </p:set>
                                  </p:childTnLst>
                                </p:cTn>
                              </p:par>
                              <p:par>
                                <p:cTn id="57" presetID="1" presetClass="entr" presetSubtype="0" fill="hold" nodeType="withEffect">
                                  <p:stCondLst>
                                    <p:cond delay="0"/>
                                  </p:stCondLst>
                                  <p:childTnLst>
                                    <p:set>
                                      <p:cBhvr>
                                        <p:cTn id="58" dur="1" fill="hold">
                                          <p:stCondLst>
                                            <p:cond delay="0"/>
                                          </p:stCondLst>
                                        </p:cTn>
                                        <p:tgtEl>
                                          <p:spTgt spid="23"/>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30"/>
                                        </p:tgtEl>
                                        <p:attrNameLst>
                                          <p:attrName>style.visibility</p:attrName>
                                        </p:attrNameLst>
                                      </p:cBhvr>
                                      <p:to>
                                        <p:strVal val="visible"/>
                                      </p:to>
                                    </p:set>
                                  </p:childTnLst>
                                </p:cTn>
                              </p:par>
                              <p:par>
                                <p:cTn id="61" presetID="1" presetClass="entr" presetSubtype="0" fill="hold" nodeType="withEffect">
                                  <p:stCondLst>
                                    <p:cond delay="0"/>
                                  </p:stCondLst>
                                  <p:childTnLst>
                                    <p:set>
                                      <p:cBhvr>
                                        <p:cTn id="62"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8" grpId="0" animBg="1"/>
      <p:bldP spid="22" grpId="0" animBg="1"/>
      <p:bldP spid="24" grpId="0" animBg="1"/>
      <p:bldP spid="25" grpId="0" animBg="1"/>
      <p:bldP spid="27" grpId="0" animBg="1"/>
      <p:bldP spid="28" grpId="0"/>
      <p:bldP spid="29" grpId="0"/>
      <p:bldP spid="30" grpId="0"/>
      <p:bldP spid="31" grpId="0"/>
      <p:bldP spid="32" grpId="0"/>
    </p:bldLst>
  </p:timing>
</p:sld>
</file>

<file path=ppt/slides/slide1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Business Networks</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14" name="TextBox 13">
            <a:extLst>
              <a:ext uri="{FF2B5EF4-FFF2-40B4-BE49-F238E27FC236}">
                <a16:creationId xmlns:a16="http://schemas.microsoft.com/office/drawing/2014/main" id="{C513452B-0617-418F-AE1B-9C64AB9375A7}"/>
              </a:ext>
            </a:extLst>
          </p:cNvPr>
          <p:cNvSpPr txBox="1"/>
          <p:nvPr/>
        </p:nvSpPr>
        <p:spPr>
          <a:xfrm>
            <a:off x="8629896" y="5255723"/>
            <a:ext cx="2834315" cy="707886"/>
          </a:xfrm>
          <a:prstGeom prst="rect">
            <a:avLst/>
          </a:prstGeo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Each participant equal user on Blockchain</a:t>
            </a:r>
          </a:p>
        </p:txBody>
      </p:sp>
      <p:pic>
        <p:nvPicPr>
          <p:cNvPr id="16" name="Picture 8" descr="Image result for facebook logo">
            <a:extLst>
              <a:ext uri="{FF2B5EF4-FFF2-40B4-BE49-F238E27FC236}">
                <a16:creationId xmlns:a16="http://schemas.microsoft.com/office/drawing/2014/main" id="{BDEB93B6-99B0-4F33-8E10-CC1F1C7C574B}"/>
              </a:ext>
            </a:extLst>
          </p:cNvPr>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l="50000"/>
          <a:stretch/>
        </p:blipFill>
        <p:spPr bwMode="auto">
          <a:xfrm>
            <a:off x="6310813" y="5255723"/>
            <a:ext cx="410972" cy="460289"/>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CC7306FC-EE5C-43BC-BBE0-EC9250ABE951}"/>
              </a:ext>
            </a:extLst>
          </p:cNvPr>
          <p:cNvSpPr txBox="1"/>
          <p:nvPr/>
        </p:nvSpPr>
        <p:spPr>
          <a:xfrm>
            <a:off x="1234922" y="1248334"/>
            <a:ext cx="1972045" cy="46166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Trebuchet MS" panose="020B0603020202020204"/>
                <a:ea typeface="+mn-ea"/>
                <a:cs typeface="+mn-cs"/>
              </a:rPr>
              <a:t>No Network</a:t>
            </a:r>
            <a:endParaRPr kumimoji="0" lang="en-CA" sz="40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18" name="TextBox 17">
            <a:extLst>
              <a:ext uri="{FF2B5EF4-FFF2-40B4-BE49-F238E27FC236}">
                <a16:creationId xmlns:a16="http://schemas.microsoft.com/office/drawing/2014/main" id="{1802646E-D999-4F1A-99DC-69410CBDABB8}"/>
              </a:ext>
            </a:extLst>
          </p:cNvPr>
          <p:cNvSpPr txBox="1"/>
          <p:nvPr/>
        </p:nvSpPr>
        <p:spPr>
          <a:xfrm>
            <a:off x="9188308" y="1248334"/>
            <a:ext cx="1972045" cy="46166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Trebuchet MS" panose="020B0603020202020204"/>
                <a:ea typeface="+mn-ea"/>
                <a:cs typeface="+mn-cs"/>
              </a:rPr>
              <a:t>Distributed</a:t>
            </a:r>
            <a:endParaRPr kumimoji="0" lang="en-CA" sz="40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sp>
        <p:nvSpPr>
          <p:cNvPr id="19" name="TextBox 18">
            <a:extLst>
              <a:ext uri="{FF2B5EF4-FFF2-40B4-BE49-F238E27FC236}">
                <a16:creationId xmlns:a16="http://schemas.microsoft.com/office/drawing/2014/main" id="{2026338B-08B7-4EC0-B186-F7B8CFDF5B07}"/>
              </a:ext>
            </a:extLst>
          </p:cNvPr>
          <p:cNvSpPr txBox="1"/>
          <p:nvPr/>
        </p:nvSpPr>
        <p:spPr>
          <a:xfrm>
            <a:off x="5109977" y="1239886"/>
            <a:ext cx="1972045" cy="461665"/>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2400" b="1" i="0" u="none" strike="noStrike" kern="1200" cap="none" spc="0" normalizeH="0" baseline="0" noProof="0" dirty="0">
                <a:ln>
                  <a:noFill/>
                </a:ln>
                <a:solidFill>
                  <a:srgbClr val="A6702D"/>
                </a:solidFill>
                <a:effectLst/>
                <a:uLnTx/>
                <a:uFillTx/>
                <a:latin typeface="Trebuchet MS" panose="020B0603020202020204"/>
                <a:ea typeface="+mn-ea"/>
                <a:cs typeface="+mn-cs"/>
              </a:rPr>
              <a:t>Centralized</a:t>
            </a:r>
            <a:endParaRPr kumimoji="0" lang="en-CA" sz="4000" b="1" i="0" u="none" strike="noStrike" kern="1200" cap="none" spc="0" normalizeH="0" baseline="0" noProof="0" dirty="0">
              <a:ln>
                <a:noFill/>
              </a:ln>
              <a:solidFill>
                <a:srgbClr val="FFC000"/>
              </a:solidFill>
              <a:effectLst/>
              <a:uLnTx/>
              <a:uFillTx/>
              <a:latin typeface="Trebuchet MS" panose="020B0603020202020204"/>
              <a:ea typeface="+mn-ea"/>
              <a:cs typeface="+mn-cs"/>
            </a:endParaRPr>
          </a:p>
        </p:txBody>
      </p:sp>
      <p:pic>
        <p:nvPicPr>
          <p:cNvPr id="20" name="Picture 2" descr="Image result for distributed blockchain">
            <a:extLst>
              <a:ext uri="{FF2B5EF4-FFF2-40B4-BE49-F238E27FC236}">
                <a16:creationId xmlns:a16="http://schemas.microsoft.com/office/drawing/2014/main" id="{135A9A8A-6F48-4F87-99F8-6737240BAF49}"/>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a:stretch/>
        </p:blipFill>
        <p:spPr bwMode="auto">
          <a:xfrm>
            <a:off x="9149462" y="2366403"/>
            <a:ext cx="2049736" cy="2262161"/>
          </a:xfrm>
          <a:prstGeom prst="rect">
            <a:avLst/>
          </a:prstGeom>
          <a:noFill/>
          <a:extLst>
            <a:ext uri="{909E8E84-426E-40DD-AFC4-6F175D3DCCD1}">
              <a14:hiddenFill xmlns:a14="http://schemas.microsoft.com/office/drawing/2010/main">
                <a:solidFill>
                  <a:srgbClr val="FFFFFF"/>
                </a:solidFill>
              </a14:hiddenFill>
            </a:ext>
          </a:extLst>
        </p:spPr>
      </p:pic>
      <p:pic>
        <p:nvPicPr>
          <p:cNvPr id="21" name="Picture 2" descr="Image result for distributed blockchain">
            <a:extLst>
              <a:ext uri="{FF2B5EF4-FFF2-40B4-BE49-F238E27FC236}">
                <a16:creationId xmlns:a16="http://schemas.microsoft.com/office/drawing/2014/main" id="{7A77984F-0D56-4CC8-B688-20352ED0CD9D}"/>
              </a:ext>
            </a:extLst>
          </p:cNvPr>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a:stretch/>
        </p:blipFill>
        <p:spPr bwMode="auto">
          <a:xfrm>
            <a:off x="4876325" y="2113687"/>
            <a:ext cx="2261691" cy="2701028"/>
          </a:xfrm>
          <a:prstGeom prst="rect">
            <a:avLst/>
          </a:prstGeom>
          <a:noFill/>
          <a:extLst>
            <a:ext uri="{909E8E84-426E-40DD-AFC4-6F175D3DCCD1}">
              <a14:hiddenFill xmlns:a14="http://schemas.microsoft.com/office/drawing/2010/main">
                <a:solidFill>
                  <a:srgbClr val="FFFFFF"/>
                </a:solidFill>
              </a14:hiddenFill>
            </a:ext>
          </a:extLst>
        </p:spPr>
      </p:pic>
      <p:pic>
        <p:nvPicPr>
          <p:cNvPr id="22" name="Picture 2" descr="Image result for distributed blockchain">
            <a:extLst>
              <a:ext uri="{FF2B5EF4-FFF2-40B4-BE49-F238E27FC236}">
                <a16:creationId xmlns:a16="http://schemas.microsoft.com/office/drawing/2014/main" id="{6EE00A06-2474-4E1F-AD20-F79301DB9448}"/>
              </a:ext>
            </a:extLst>
          </p:cNvPr>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11665" t="-7243"/>
          <a:stretch/>
        </p:blipFill>
        <p:spPr bwMode="auto">
          <a:xfrm>
            <a:off x="1234922" y="1885003"/>
            <a:ext cx="1510332" cy="1511792"/>
          </a:xfrm>
          <a:prstGeom prst="ellipse">
            <a:avLst/>
          </a:prstGeom>
          <a:noFill/>
          <a:extLst>
            <a:ext uri="{909E8E84-426E-40DD-AFC4-6F175D3DCCD1}">
              <a14:hiddenFill xmlns:a14="http://schemas.microsoft.com/office/drawing/2010/main">
                <a:solidFill>
                  <a:srgbClr val="FFFFFF"/>
                </a:solidFill>
              </a14:hiddenFill>
            </a:ext>
          </a:extLst>
        </p:spPr>
      </p:pic>
      <p:pic>
        <p:nvPicPr>
          <p:cNvPr id="23" name="Picture 2" descr="Image result for distributed blockchain">
            <a:extLst>
              <a:ext uri="{FF2B5EF4-FFF2-40B4-BE49-F238E27FC236}">
                <a16:creationId xmlns:a16="http://schemas.microsoft.com/office/drawing/2014/main" id="{5D9C0AE5-0E97-47B7-9984-4929E5D54388}"/>
              </a:ext>
            </a:extLst>
          </p:cNvPr>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11665" t="-7243"/>
          <a:stretch/>
        </p:blipFill>
        <p:spPr bwMode="auto">
          <a:xfrm>
            <a:off x="2220944" y="3230932"/>
            <a:ext cx="1510332" cy="1511792"/>
          </a:xfrm>
          <a:prstGeom prst="ellipse">
            <a:avLst/>
          </a:prstGeom>
          <a:noFill/>
          <a:extLst>
            <a:ext uri="{909E8E84-426E-40DD-AFC4-6F175D3DCCD1}">
              <a14:hiddenFill xmlns:a14="http://schemas.microsoft.com/office/drawing/2010/main">
                <a:solidFill>
                  <a:srgbClr val="FFFFFF"/>
                </a:solidFill>
              </a14:hiddenFill>
            </a:ext>
          </a:extLst>
        </p:spPr>
      </p:pic>
      <p:pic>
        <p:nvPicPr>
          <p:cNvPr id="24" name="Picture 2" descr="Image result for distributed blockchain">
            <a:extLst>
              <a:ext uri="{FF2B5EF4-FFF2-40B4-BE49-F238E27FC236}">
                <a16:creationId xmlns:a16="http://schemas.microsoft.com/office/drawing/2014/main" id="{420113FA-4AD7-4AF3-903A-06DB04BA3CE5}"/>
              </a:ext>
            </a:extLst>
          </p:cNvPr>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11665" t="-7243"/>
          <a:stretch/>
        </p:blipFill>
        <p:spPr bwMode="auto">
          <a:xfrm>
            <a:off x="579591" y="3571799"/>
            <a:ext cx="1510332" cy="1511792"/>
          </a:xfrm>
          <a:prstGeom prst="ellipse">
            <a:avLst/>
          </a:prstGeom>
          <a:noFill/>
          <a:extLst>
            <a:ext uri="{909E8E84-426E-40DD-AFC4-6F175D3DCCD1}">
              <a14:hiddenFill xmlns:a14="http://schemas.microsoft.com/office/drawing/2010/main">
                <a:solidFill>
                  <a:srgbClr val="FFFFFF"/>
                </a:solidFill>
              </a14:hiddenFill>
            </a:ext>
          </a:extLst>
        </p:spPr>
      </p:pic>
      <p:sp>
        <p:nvSpPr>
          <p:cNvPr id="25" name="TextBox 24">
            <a:extLst>
              <a:ext uri="{FF2B5EF4-FFF2-40B4-BE49-F238E27FC236}">
                <a16:creationId xmlns:a16="http://schemas.microsoft.com/office/drawing/2014/main" id="{9313ED78-0F63-4E80-8598-C7FC1017B3E1}"/>
              </a:ext>
            </a:extLst>
          </p:cNvPr>
          <p:cNvSpPr txBox="1"/>
          <p:nvPr/>
        </p:nvSpPr>
        <p:spPr>
          <a:xfrm>
            <a:off x="1128409" y="5419002"/>
            <a:ext cx="2517224" cy="400110"/>
          </a:xfrm>
          <a:prstGeom prst="rect">
            <a:avLst/>
          </a:prstGeo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Most S&amp;H software</a:t>
            </a:r>
          </a:p>
        </p:txBody>
      </p:sp>
      <p:pic>
        <p:nvPicPr>
          <p:cNvPr id="26" name="Picture 2" descr="Image result for john deere logo">
            <a:extLst>
              <a:ext uri="{FF2B5EF4-FFF2-40B4-BE49-F238E27FC236}">
                <a16:creationId xmlns:a16="http://schemas.microsoft.com/office/drawing/2014/main" id="{99B241A0-0BCF-4B08-BA8F-7ADA9F24E476}"/>
              </a:ext>
            </a:extLst>
          </p:cNvPr>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5279923" y="5183959"/>
            <a:ext cx="816077" cy="54607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567255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7"/>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2"/>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5"/>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9"/>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1"/>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6"/>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6"/>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8"/>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P spid="17" grpId="0"/>
      <p:bldP spid="18" grpId="0"/>
      <p:bldP spid="19" grpId="0"/>
      <p:bldP spid="25" grpId="0"/>
    </p:bldLst>
  </p:timing>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Blockchain Ecosystem</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cxnSp>
        <p:nvCxnSpPr>
          <p:cNvPr id="6" name="Straight Connector 5">
            <a:extLst>
              <a:ext uri="{FF2B5EF4-FFF2-40B4-BE49-F238E27FC236}">
                <a16:creationId xmlns:a16="http://schemas.microsoft.com/office/drawing/2014/main" id="{B39C1344-FD0F-4057-8B15-354292F7A05B}"/>
              </a:ext>
            </a:extLst>
          </p:cNvPr>
          <p:cNvCxnSpPr>
            <a:cxnSpLocks/>
          </p:cNvCxnSpPr>
          <p:nvPr/>
        </p:nvCxnSpPr>
        <p:spPr>
          <a:xfrm>
            <a:off x="8725637" y="3393537"/>
            <a:ext cx="977501" cy="1275928"/>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F998987B-C442-45D2-9F5D-F7F27B8953A0}"/>
              </a:ext>
            </a:extLst>
          </p:cNvPr>
          <p:cNvCxnSpPr>
            <a:cxnSpLocks/>
          </p:cNvCxnSpPr>
          <p:nvPr/>
        </p:nvCxnSpPr>
        <p:spPr>
          <a:xfrm>
            <a:off x="5966371" y="3402197"/>
            <a:ext cx="2870041" cy="0"/>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9C638A6F-F937-4EA6-A4AB-5099AA313980}"/>
              </a:ext>
            </a:extLst>
          </p:cNvPr>
          <p:cNvCxnSpPr>
            <a:cxnSpLocks/>
          </p:cNvCxnSpPr>
          <p:nvPr/>
        </p:nvCxnSpPr>
        <p:spPr>
          <a:xfrm flipV="1">
            <a:off x="8652063" y="2135033"/>
            <a:ext cx="941605" cy="1389849"/>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sp>
        <p:nvSpPr>
          <p:cNvPr id="10" name="Arc 9">
            <a:extLst>
              <a:ext uri="{FF2B5EF4-FFF2-40B4-BE49-F238E27FC236}">
                <a16:creationId xmlns:a16="http://schemas.microsoft.com/office/drawing/2014/main" id="{667B018A-E0C8-4410-BCD3-722DA1C97E96}"/>
              </a:ext>
            </a:extLst>
          </p:cNvPr>
          <p:cNvSpPr/>
          <p:nvPr/>
        </p:nvSpPr>
        <p:spPr>
          <a:xfrm rot="5603558">
            <a:off x="6688568" y="2886650"/>
            <a:ext cx="2503244" cy="143077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1" name="Arc 10">
            <a:extLst>
              <a:ext uri="{FF2B5EF4-FFF2-40B4-BE49-F238E27FC236}">
                <a16:creationId xmlns:a16="http://schemas.microsoft.com/office/drawing/2014/main" id="{DDF4248C-2F1E-4D1D-82ED-BEB91ABFA172}"/>
              </a:ext>
            </a:extLst>
          </p:cNvPr>
          <p:cNvSpPr/>
          <p:nvPr/>
        </p:nvSpPr>
        <p:spPr>
          <a:xfrm rot="2302623">
            <a:off x="6349683" y="1856370"/>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2" name="Arc 11">
            <a:extLst>
              <a:ext uri="{FF2B5EF4-FFF2-40B4-BE49-F238E27FC236}">
                <a16:creationId xmlns:a16="http://schemas.microsoft.com/office/drawing/2014/main" id="{D6A61549-FCBB-42BF-BBE5-E7904A467255}"/>
              </a:ext>
            </a:extLst>
          </p:cNvPr>
          <p:cNvSpPr/>
          <p:nvPr/>
        </p:nvSpPr>
        <p:spPr>
          <a:xfrm rot="18940888">
            <a:off x="4386572" y="1434033"/>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Trebuchet MS" panose="020B0603020202020204"/>
              <a:ea typeface="+mn-ea"/>
              <a:cs typeface="+mn-cs"/>
            </a:endParaRPr>
          </a:p>
        </p:txBody>
      </p:sp>
      <p:sp>
        <p:nvSpPr>
          <p:cNvPr id="13" name="Arc 12">
            <a:extLst>
              <a:ext uri="{FF2B5EF4-FFF2-40B4-BE49-F238E27FC236}">
                <a16:creationId xmlns:a16="http://schemas.microsoft.com/office/drawing/2014/main" id="{AE5AC71F-1FD5-4F40-BD31-3BAB360B78B2}"/>
              </a:ext>
            </a:extLst>
          </p:cNvPr>
          <p:cNvSpPr/>
          <p:nvPr/>
        </p:nvSpPr>
        <p:spPr>
          <a:xfrm rot="15885573">
            <a:off x="3633908" y="2387196"/>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4" name="Arc 13">
            <a:extLst>
              <a:ext uri="{FF2B5EF4-FFF2-40B4-BE49-F238E27FC236}">
                <a16:creationId xmlns:a16="http://schemas.microsoft.com/office/drawing/2014/main" id="{6E01F82A-44E3-4456-85DC-55E4CA79EEE7}"/>
              </a:ext>
            </a:extLst>
          </p:cNvPr>
          <p:cNvSpPr/>
          <p:nvPr/>
        </p:nvSpPr>
        <p:spPr>
          <a:xfrm rot="12082057">
            <a:off x="4040791" y="3404363"/>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5" name="Arc 14">
            <a:extLst>
              <a:ext uri="{FF2B5EF4-FFF2-40B4-BE49-F238E27FC236}">
                <a16:creationId xmlns:a16="http://schemas.microsoft.com/office/drawing/2014/main" id="{2F1C73EE-949C-4C09-913E-DCF5A1855A2B}"/>
              </a:ext>
            </a:extLst>
          </p:cNvPr>
          <p:cNvSpPr/>
          <p:nvPr/>
        </p:nvSpPr>
        <p:spPr>
          <a:xfrm rot="10800000">
            <a:off x="5006449" y="4213480"/>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6" name="Arc 15">
            <a:extLst>
              <a:ext uri="{FF2B5EF4-FFF2-40B4-BE49-F238E27FC236}">
                <a16:creationId xmlns:a16="http://schemas.microsoft.com/office/drawing/2014/main" id="{97C09181-4989-4DD4-8A3C-FD54F29290DE}"/>
              </a:ext>
            </a:extLst>
          </p:cNvPr>
          <p:cNvSpPr/>
          <p:nvPr/>
        </p:nvSpPr>
        <p:spPr>
          <a:xfrm rot="7452369">
            <a:off x="6048415" y="3836077"/>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7" name="Arc 16">
            <a:extLst>
              <a:ext uri="{FF2B5EF4-FFF2-40B4-BE49-F238E27FC236}">
                <a16:creationId xmlns:a16="http://schemas.microsoft.com/office/drawing/2014/main" id="{619B5190-507A-4BE3-9810-9EF85DCB221E}"/>
              </a:ext>
            </a:extLst>
          </p:cNvPr>
          <p:cNvSpPr/>
          <p:nvPr/>
        </p:nvSpPr>
        <p:spPr>
          <a:xfrm>
            <a:off x="5464088" y="1100455"/>
            <a:ext cx="2418424" cy="1612958"/>
          </a:xfrm>
          <a:prstGeom prst="arc">
            <a:avLst>
              <a:gd name="adj1" fmla="val 16200000"/>
              <a:gd name="adj2" fmla="val 242300"/>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Trebuchet MS" panose="020B0603020202020204"/>
              <a:ea typeface="+mn-ea"/>
              <a:cs typeface="+mn-cs"/>
            </a:endParaRPr>
          </a:p>
        </p:txBody>
      </p:sp>
      <p:cxnSp>
        <p:nvCxnSpPr>
          <p:cNvPr id="18" name="Straight Connector 17">
            <a:extLst>
              <a:ext uri="{FF2B5EF4-FFF2-40B4-BE49-F238E27FC236}">
                <a16:creationId xmlns:a16="http://schemas.microsoft.com/office/drawing/2014/main" id="{F74C3986-6906-4A75-A187-52A455D34F41}"/>
              </a:ext>
            </a:extLst>
          </p:cNvPr>
          <p:cNvCxnSpPr>
            <a:cxnSpLocks/>
          </p:cNvCxnSpPr>
          <p:nvPr/>
        </p:nvCxnSpPr>
        <p:spPr>
          <a:xfrm flipH="1">
            <a:off x="6367043" y="1038122"/>
            <a:ext cx="25850" cy="2973493"/>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436B98BB-AB89-45AC-8DFB-4D0254EE995E}"/>
              </a:ext>
            </a:extLst>
          </p:cNvPr>
          <p:cNvCxnSpPr>
            <a:cxnSpLocks/>
          </p:cNvCxnSpPr>
          <p:nvPr/>
        </p:nvCxnSpPr>
        <p:spPr>
          <a:xfrm>
            <a:off x="6329913" y="3344354"/>
            <a:ext cx="1829393" cy="1960887"/>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DE326CBB-51F5-4829-B1DE-5CA0C677DD62}"/>
              </a:ext>
            </a:extLst>
          </p:cNvPr>
          <p:cNvCxnSpPr>
            <a:cxnSpLocks/>
          </p:cNvCxnSpPr>
          <p:nvPr/>
        </p:nvCxnSpPr>
        <p:spPr>
          <a:xfrm>
            <a:off x="3487867" y="3412019"/>
            <a:ext cx="2914101" cy="34322"/>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C217AB58-E43B-4962-A010-C7B3987A1291}"/>
              </a:ext>
            </a:extLst>
          </p:cNvPr>
          <p:cNvCxnSpPr>
            <a:cxnSpLocks/>
          </p:cNvCxnSpPr>
          <p:nvPr/>
        </p:nvCxnSpPr>
        <p:spPr>
          <a:xfrm>
            <a:off x="9544975" y="4687854"/>
            <a:ext cx="782281" cy="891286"/>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B3C1E045-EC79-4EAC-8821-F89FB5A5B26D}"/>
              </a:ext>
            </a:extLst>
          </p:cNvPr>
          <p:cNvCxnSpPr>
            <a:cxnSpLocks/>
          </p:cNvCxnSpPr>
          <p:nvPr/>
        </p:nvCxnSpPr>
        <p:spPr>
          <a:xfrm flipH="1">
            <a:off x="9609087" y="3771091"/>
            <a:ext cx="747709" cy="886838"/>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276945C6-D4F8-4C6A-9375-7AA6F5DD9E25}"/>
              </a:ext>
            </a:extLst>
          </p:cNvPr>
          <p:cNvCxnSpPr>
            <a:cxnSpLocks/>
          </p:cNvCxnSpPr>
          <p:nvPr/>
        </p:nvCxnSpPr>
        <p:spPr>
          <a:xfrm>
            <a:off x="9549547" y="2133671"/>
            <a:ext cx="782281" cy="891286"/>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9E8C397F-A496-4A7A-B68D-3F835253B86B}"/>
              </a:ext>
            </a:extLst>
          </p:cNvPr>
          <p:cNvCxnSpPr>
            <a:cxnSpLocks/>
          </p:cNvCxnSpPr>
          <p:nvPr/>
        </p:nvCxnSpPr>
        <p:spPr>
          <a:xfrm flipH="1">
            <a:off x="9613659" y="1216908"/>
            <a:ext cx="747709" cy="886838"/>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9BA720E3-4891-4DB1-93C7-8CD8B2A7386C}"/>
              </a:ext>
            </a:extLst>
          </p:cNvPr>
          <p:cNvCxnSpPr>
            <a:cxnSpLocks/>
          </p:cNvCxnSpPr>
          <p:nvPr/>
        </p:nvCxnSpPr>
        <p:spPr>
          <a:xfrm flipV="1">
            <a:off x="1912005" y="4566079"/>
            <a:ext cx="1312120" cy="691248"/>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4F9D2DCF-03D3-4477-BB57-9DBE50DD48B3}"/>
              </a:ext>
            </a:extLst>
          </p:cNvPr>
          <p:cNvCxnSpPr>
            <a:cxnSpLocks/>
          </p:cNvCxnSpPr>
          <p:nvPr/>
        </p:nvCxnSpPr>
        <p:spPr>
          <a:xfrm>
            <a:off x="2589831" y="3556889"/>
            <a:ext cx="396426" cy="1170603"/>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375BFFCF-59F5-4E43-B8D9-BD06639F2BDB}"/>
              </a:ext>
            </a:extLst>
          </p:cNvPr>
          <p:cNvCxnSpPr>
            <a:cxnSpLocks/>
          </p:cNvCxnSpPr>
          <p:nvPr/>
        </p:nvCxnSpPr>
        <p:spPr>
          <a:xfrm flipV="1">
            <a:off x="1920506" y="1975343"/>
            <a:ext cx="1312120" cy="691248"/>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87E1FE2A-D3A8-45A5-B2E1-65D83500E29F}"/>
              </a:ext>
            </a:extLst>
          </p:cNvPr>
          <p:cNvCxnSpPr>
            <a:cxnSpLocks/>
          </p:cNvCxnSpPr>
          <p:nvPr/>
        </p:nvCxnSpPr>
        <p:spPr>
          <a:xfrm>
            <a:off x="2598332" y="966153"/>
            <a:ext cx="396426" cy="1170603"/>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4146EAB4-1FB7-4F6D-A8BD-4A371A65150A}"/>
              </a:ext>
            </a:extLst>
          </p:cNvPr>
          <p:cNvCxnSpPr>
            <a:cxnSpLocks/>
          </p:cNvCxnSpPr>
          <p:nvPr/>
        </p:nvCxnSpPr>
        <p:spPr>
          <a:xfrm flipH="1">
            <a:off x="7826371" y="5122094"/>
            <a:ext cx="160255" cy="1392436"/>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854FC667-70CF-4077-99B6-F80D7AC20DC2}"/>
              </a:ext>
            </a:extLst>
          </p:cNvPr>
          <p:cNvCxnSpPr>
            <a:cxnSpLocks/>
          </p:cNvCxnSpPr>
          <p:nvPr/>
        </p:nvCxnSpPr>
        <p:spPr>
          <a:xfrm flipH="1" flipV="1">
            <a:off x="6512285" y="5822531"/>
            <a:ext cx="1311411" cy="854767"/>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84AE8017-E95D-415C-B24E-F740A4A7678E}"/>
              </a:ext>
            </a:extLst>
          </p:cNvPr>
          <p:cNvCxnSpPr>
            <a:cxnSpLocks/>
          </p:cNvCxnSpPr>
          <p:nvPr/>
        </p:nvCxnSpPr>
        <p:spPr>
          <a:xfrm flipV="1">
            <a:off x="5125902" y="5822531"/>
            <a:ext cx="1127968" cy="769587"/>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607AF6D1-87C4-4817-9FFF-0DD290A0EA4C}"/>
              </a:ext>
            </a:extLst>
          </p:cNvPr>
          <p:cNvCxnSpPr>
            <a:cxnSpLocks/>
          </p:cNvCxnSpPr>
          <p:nvPr/>
        </p:nvCxnSpPr>
        <p:spPr>
          <a:xfrm>
            <a:off x="4673008" y="5026529"/>
            <a:ext cx="452894" cy="1628811"/>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943F395A-43A1-41CF-99E9-F02E21434403}"/>
              </a:ext>
            </a:extLst>
          </p:cNvPr>
          <p:cNvCxnSpPr>
            <a:cxnSpLocks/>
          </p:cNvCxnSpPr>
          <p:nvPr/>
        </p:nvCxnSpPr>
        <p:spPr>
          <a:xfrm flipV="1">
            <a:off x="3090112" y="1754923"/>
            <a:ext cx="1657767" cy="433285"/>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D4E62DC3-ECD3-4399-9915-27DAFBCB47B9}"/>
              </a:ext>
            </a:extLst>
          </p:cNvPr>
          <p:cNvCxnSpPr>
            <a:cxnSpLocks/>
          </p:cNvCxnSpPr>
          <p:nvPr/>
        </p:nvCxnSpPr>
        <p:spPr>
          <a:xfrm>
            <a:off x="7607311" y="435601"/>
            <a:ext cx="466274" cy="1260665"/>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179CC6D0-08B4-4BED-BC78-768AE57C2F86}"/>
              </a:ext>
            </a:extLst>
          </p:cNvPr>
          <p:cNvCxnSpPr>
            <a:cxnSpLocks/>
          </p:cNvCxnSpPr>
          <p:nvPr/>
        </p:nvCxnSpPr>
        <p:spPr>
          <a:xfrm flipH="1">
            <a:off x="6338886" y="373966"/>
            <a:ext cx="1243024" cy="722986"/>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7D5877B0-E5BF-47F1-B0FC-4A9DD73F87ED}"/>
              </a:ext>
            </a:extLst>
          </p:cNvPr>
          <p:cNvCxnSpPr>
            <a:cxnSpLocks/>
          </p:cNvCxnSpPr>
          <p:nvPr/>
        </p:nvCxnSpPr>
        <p:spPr>
          <a:xfrm>
            <a:off x="5125902" y="407765"/>
            <a:ext cx="1284680" cy="751735"/>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0CB66A74-5923-4792-9653-C96FA4E00CEC}"/>
              </a:ext>
            </a:extLst>
          </p:cNvPr>
          <p:cNvCxnSpPr>
            <a:cxnSpLocks/>
          </p:cNvCxnSpPr>
          <p:nvPr/>
        </p:nvCxnSpPr>
        <p:spPr>
          <a:xfrm flipH="1">
            <a:off x="4726035" y="436280"/>
            <a:ext cx="309316" cy="1378740"/>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7A6628D9-1CD0-4FC1-BD3E-8A54202CB801}"/>
              </a:ext>
            </a:extLst>
          </p:cNvPr>
          <p:cNvCxnSpPr>
            <a:cxnSpLocks/>
          </p:cNvCxnSpPr>
          <p:nvPr/>
        </p:nvCxnSpPr>
        <p:spPr>
          <a:xfrm flipV="1">
            <a:off x="7986626" y="4584405"/>
            <a:ext cx="1699573" cy="585600"/>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FBD5E13A-097B-4B3B-A120-FAF663270DB3}"/>
              </a:ext>
            </a:extLst>
          </p:cNvPr>
          <p:cNvCxnSpPr>
            <a:cxnSpLocks/>
          </p:cNvCxnSpPr>
          <p:nvPr/>
        </p:nvCxnSpPr>
        <p:spPr>
          <a:xfrm>
            <a:off x="7904198" y="1704932"/>
            <a:ext cx="1642879" cy="433790"/>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0BAEDE85-502B-4DDB-B585-2464E735F331}"/>
              </a:ext>
            </a:extLst>
          </p:cNvPr>
          <p:cNvCxnSpPr>
            <a:cxnSpLocks/>
          </p:cNvCxnSpPr>
          <p:nvPr/>
        </p:nvCxnSpPr>
        <p:spPr>
          <a:xfrm>
            <a:off x="2917532" y="4721242"/>
            <a:ext cx="1870170" cy="442972"/>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8B3ED363-FFA9-4553-8BA5-FBC3F71DF2B7}"/>
              </a:ext>
            </a:extLst>
          </p:cNvPr>
          <p:cNvCxnSpPr>
            <a:cxnSpLocks/>
          </p:cNvCxnSpPr>
          <p:nvPr/>
        </p:nvCxnSpPr>
        <p:spPr>
          <a:xfrm flipV="1">
            <a:off x="3002283" y="3474763"/>
            <a:ext cx="1005002" cy="1222304"/>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34AA3F0B-F99F-481B-B097-1F11BDF90405}"/>
              </a:ext>
            </a:extLst>
          </p:cNvPr>
          <p:cNvCxnSpPr>
            <a:cxnSpLocks/>
          </p:cNvCxnSpPr>
          <p:nvPr/>
        </p:nvCxnSpPr>
        <p:spPr>
          <a:xfrm>
            <a:off x="2867161" y="1991772"/>
            <a:ext cx="1499649" cy="1854514"/>
          </a:xfrm>
          <a:prstGeom prst="line">
            <a:avLst/>
          </a:prstGeom>
          <a:ln w="76200">
            <a:solidFill>
              <a:schemeClr val="bg1">
                <a:lumMod val="65000"/>
              </a:schemeClr>
            </a:solidFill>
            <a:prstDash val="sysDash"/>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602D9713-7CFE-447A-BDE5-333ACD104C01}"/>
              </a:ext>
            </a:extLst>
          </p:cNvPr>
          <p:cNvCxnSpPr>
            <a:cxnSpLocks/>
          </p:cNvCxnSpPr>
          <p:nvPr/>
        </p:nvCxnSpPr>
        <p:spPr>
          <a:xfrm>
            <a:off x="4297686" y="1420202"/>
            <a:ext cx="2073284" cy="2064530"/>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D339C983-E8F3-408F-8C39-CB3BE79E7A79}"/>
              </a:ext>
            </a:extLst>
          </p:cNvPr>
          <p:cNvCxnSpPr>
            <a:cxnSpLocks/>
          </p:cNvCxnSpPr>
          <p:nvPr/>
        </p:nvCxnSpPr>
        <p:spPr>
          <a:xfrm flipV="1">
            <a:off x="4291939" y="1331271"/>
            <a:ext cx="4059167" cy="4124532"/>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DEAB4E22-22C2-4712-B4B1-2430ECA19FF7}"/>
              </a:ext>
            </a:extLst>
          </p:cNvPr>
          <p:cNvCxnSpPr>
            <a:cxnSpLocks/>
          </p:cNvCxnSpPr>
          <p:nvPr/>
        </p:nvCxnSpPr>
        <p:spPr>
          <a:xfrm flipH="1">
            <a:off x="6343660" y="3403260"/>
            <a:ext cx="25850" cy="2973493"/>
          </a:xfrm>
          <a:prstGeom prst="line">
            <a:avLst/>
          </a:prstGeom>
          <a:ln w="76200">
            <a:solidFill>
              <a:schemeClr val="bg1">
                <a:lumMod val="65000"/>
              </a:schemeClr>
            </a:solidFill>
            <a:prstDash val="sysDash"/>
          </a:ln>
        </p:spPr>
        <p:style>
          <a:lnRef idx="1">
            <a:schemeClr val="accent1"/>
          </a:lnRef>
          <a:fillRef idx="0">
            <a:schemeClr val="accent1"/>
          </a:fillRef>
          <a:effectRef idx="0">
            <a:schemeClr val="accent1"/>
          </a:effectRef>
          <a:fontRef idx="minor">
            <a:schemeClr val="tx1"/>
          </a:fontRef>
        </p:style>
      </p:cxnSp>
      <p:sp>
        <p:nvSpPr>
          <p:cNvPr id="46" name="Oval 45">
            <a:extLst>
              <a:ext uri="{FF2B5EF4-FFF2-40B4-BE49-F238E27FC236}">
                <a16:creationId xmlns:a16="http://schemas.microsoft.com/office/drawing/2014/main" id="{83BAC966-359E-4A37-9FC4-04A47F204848}"/>
              </a:ext>
            </a:extLst>
          </p:cNvPr>
          <p:cNvSpPr/>
          <p:nvPr/>
        </p:nvSpPr>
        <p:spPr>
          <a:xfrm>
            <a:off x="4673008" y="63796"/>
            <a:ext cx="744280" cy="701748"/>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47" name="Oval 46">
            <a:extLst>
              <a:ext uri="{FF2B5EF4-FFF2-40B4-BE49-F238E27FC236}">
                <a16:creationId xmlns:a16="http://schemas.microsoft.com/office/drawing/2014/main" id="{FE047748-F654-46EC-92B5-4B00366D2A71}"/>
              </a:ext>
            </a:extLst>
          </p:cNvPr>
          <p:cNvSpPr/>
          <p:nvPr/>
        </p:nvSpPr>
        <p:spPr>
          <a:xfrm>
            <a:off x="7196468" y="63796"/>
            <a:ext cx="744280" cy="701748"/>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grpSp>
        <p:nvGrpSpPr>
          <p:cNvPr id="48" name="Group 47">
            <a:extLst>
              <a:ext uri="{FF2B5EF4-FFF2-40B4-BE49-F238E27FC236}">
                <a16:creationId xmlns:a16="http://schemas.microsoft.com/office/drawing/2014/main" id="{EA406CF7-C4EA-4FDF-9A42-44E13E21CB63}"/>
              </a:ext>
            </a:extLst>
          </p:cNvPr>
          <p:cNvGrpSpPr/>
          <p:nvPr/>
        </p:nvGrpSpPr>
        <p:grpSpPr>
          <a:xfrm>
            <a:off x="5583862" y="2690412"/>
            <a:ext cx="1568125" cy="1478514"/>
            <a:chOff x="5583862" y="2690412"/>
            <a:chExt cx="1568125" cy="1478514"/>
          </a:xfrm>
        </p:grpSpPr>
        <p:sp>
          <p:nvSpPr>
            <p:cNvPr id="49" name="Oval 48">
              <a:extLst>
                <a:ext uri="{FF2B5EF4-FFF2-40B4-BE49-F238E27FC236}">
                  <a16:creationId xmlns:a16="http://schemas.microsoft.com/office/drawing/2014/main" id="{459E88FD-56B9-4D33-BD07-961965237270}"/>
                </a:ext>
              </a:extLst>
            </p:cNvPr>
            <p:cNvSpPr/>
            <p:nvPr/>
          </p:nvSpPr>
          <p:spPr>
            <a:xfrm>
              <a:off x="5583862" y="2690412"/>
              <a:ext cx="1568125" cy="1478514"/>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sp>
          <p:nvSpPr>
            <p:cNvPr id="50" name="TextBox 49">
              <a:extLst>
                <a:ext uri="{FF2B5EF4-FFF2-40B4-BE49-F238E27FC236}">
                  <a16:creationId xmlns:a16="http://schemas.microsoft.com/office/drawing/2014/main" id="{D76F2ABC-20C3-446E-9809-E1CA40888FBF}"/>
                </a:ext>
              </a:extLst>
            </p:cNvPr>
            <p:cNvSpPr txBox="1"/>
            <p:nvPr/>
          </p:nvSpPr>
          <p:spPr>
            <a:xfrm>
              <a:off x="6096000" y="2921168"/>
              <a:ext cx="604321" cy="1015663"/>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AU" sz="60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rPr>
                <a:t>?</a:t>
              </a:r>
            </a:p>
          </p:txBody>
        </p:sp>
      </p:grpSp>
      <p:sp>
        <p:nvSpPr>
          <p:cNvPr id="51" name="Oval 50">
            <a:extLst>
              <a:ext uri="{FF2B5EF4-FFF2-40B4-BE49-F238E27FC236}">
                <a16:creationId xmlns:a16="http://schemas.microsoft.com/office/drawing/2014/main" id="{2B35FBAE-FAAC-42BC-A53D-979CECC843CD}"/>
              </a:ext>
            </a:extLst>
          </p:cNvPr>
          <p:cNvSpPr/>
          <p:nvPr/>
        </p:nvSpPr>
        <p:spPr>
          <a:xfrm>
            <a:off x="5701093" y="498470"/>
            <a:ext cx="1309466" cy="1234637"/>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pic>
        <p:nvPicPr>
          <p:cNvPr id="52" name="Picture 51">
            <a:extLst>
              <a:ext uri="{FF2B5EF4-FFF2-40B4-BE49-F238E27FC236}">
                <a16:creationId xmlns:a16="http://schemas.microsoft.com/office/drawing/2014/main" id="{C5D98C54-C886-4079-8AA3-D27C245054EC}"/>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5507839" y="728332"/>
            <a:ext cx="1644148" cy="825765"/>
          </a:xfrm>
          <a:prstGeom prst="rect">
            <a:avLst/>
          </a:prstGeom>
        </p:spPr>
      </p:pic>
      <p:pic>
        <p:nvPicPr>
          <p:cNvPr id="53" name="Graphic 52" descr="Users">
            <a:extLst>
              <a:ext uri="{FF2B5EF4-FFF2-40B4-BE49-F238E27FC236}">
                <a16:creationId xmlns:a16="http://schemas.microsoft.com/office/drawing/2014/main" id="{900E7C30-DA8C-44C9-9761-D5A25721D5B6}"/>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4812116" y="163155"/>
            <a:ext cx="468207" cy="468207"/>
          </a:xfrm>
          <a:prstGeom prst="rect">
            <a:avLst/>
          </a:prstGeom>
        </p:spPr>
      </p:pic>
      <p:pic>
        <p:nvPicPr>
          <p:cNvPr id="54" name="Graphic 53" descr="Users">
            <a:extLst>
              <a:ext uri="{FF2B5EF4-FFF2-40B4-BE49-F238E27FC236}">
                <a16:creationId xmlns:a16="http://schemas.microsoft.com/office/drawing/2014/main" id="{5B7CDC31-2BCA-4DAC-9363-12C39E24EB1B}"/>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7329790" y="167737"/>
            <a:ext cx="468207" cy="468207"/>
          </a:xfrm>
          <a:prstGeom prst="rect">
            <a:avLst/>
          </a:prstGeom>
        </p:spPr>
      </p:pic>
      <p:grpSp>
        <p:nvGrpSpPr>
          <p:cNvPr id="55" name="Group 54">
            <a:extLst>
              <a:ext uri="{FF2B5EF4-FFF2-40B4-BE49-F238E27FC236}">
                <a16:creationId xmlns:a16="http://schemas.microsoft.com/office/drawing/2014/main" id="{12DED7B9-56C3-4927-A185-AF35EFE9947C}"/>
              </a:ext>
            </a:extLst>
          </p:cNvPr>
          <p:cNvGrpSpPr/>
          <p:nvPr/>
        </p:nvGrpSpPr>
        <p:grpSpPr>
          <a:xfrm>
            <a:off x="4513520" y="6003339"/>
            <a:ext cx="1063256" cy="1063256"/>
            <a:chOff x="4513520" y="6003339"/>
            <a:chExt cx="1063256" cy="1063256"/>
          </a:xfrm>
        </p:grpSpPr>
        <p:sp>
          <p:nvSpPr>
            <p:cNvPr id="56" name="Oval 55">
              <a:extLst>
                <a:ext uri="{FF2B5EF4-FFF2-40B4-BE49-F238E27FC236}">
                  <a16:creationId xmlns:a16="http://schemas.microsoft.com/office/drawing/2014/main" id="{FAC07A75-F9DF-4EB8-90D6-4FE8F732A7B5}"/>
                </a:ext>
              </a:extLst>
            </p:cNvPr>
            <p:cNvSpPr/>
            <p:nvPr/>
          </p:nvSpPr>
          <p:spPr>
            <a:xfrm>
              <a:off x="4513520" y="6003339"/>
              <a:ext cx="1063256" cy="106325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57" name="Graphic 56" descr="Users">
              <a:extLst>
                <a:ext uri="{FF2B5EF4-FFF2-40B4-BE49-F238E27FC236}">
                  <a16:creationId xmlns:a16="http://schemas.microsoft.com/office/drawing/2014/main" id="{61A079C1-6A5A-42D5-B8C4-3ED2EAA271B0}"/>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4725599" y="6219641"/>
              <a:ext cx="619503" cy="619503"/>
            </a:xfrm>
            <a:prstGeom prst="rect">
              <a:avLst/>
            </a:prstGeom>
          </p:spPr>
        </p:pic>
      </p:grpSp>
      <p:grpSp>
        <p:nvGrpSpPr>
          <p:cNvPr id="58" name="Group 57">
            <a:extLst>
              <a:ext uri="{FF2B5EF4-FFF2-40B4-BE49-F238E27FC236}">
                <a16:creationId xmlns:a16="http://schemas.microsoft.com/office/drawing/2014/main" id="{448A72DB-98EB-4B77-9B1E-FCD89EC23262}"/>
              </a:ext>
            </a:extLst>
          </p:cNvPr>
          <p:cNvGrpSpPr/>
          <p:nvPr/>
        </p:nvGrpSpPr>
        <p:grpSpPr>
          <a:xfrm>
            <a:off x="7189379" y="6045870"/>
            <a:ext cx="1082590" cy="1020725"/>
            <a:chOff x="7189379" y="6045870"/>
            <a:chExt cx="1082590" cy="1020725"/>
          </a:xfrm>
        </p:grpSpPr>
        <p:sp>
          <p:nvSpPr>
            <p:cNvPr id="59" name="Oval 58">
              <a:extLst>
                <a:ext uri="{FF2B5EF4-FFF2-40B4-BE49-F238E27FC236}">
                  <a16:creationId xmlns:a16="http://schemas.microsoft.com/office/drawing/2014/main" id="{A62833D3-80E0-4ACE-86F4-7AF183455B2C}"/>
                </a:ext>
              </a:extLst>
            </p:cNvPr>
            <p:cNvSpPr/>
            <p:nvPr/>
          </p:nvSpPr>
          <p:spPr>
            <a:xfrm>
              <a:off x="7189379" y="6045870"/>
              <a:ext cx="1082590" cy="1020725"/>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60" name="Graphic 59" descr="Users">
              <a:extLst>
                <a:ext uri="{FF2B5EF4-FFF2-40B4-BE49-F238E27FC236}">
                  <a16:creationId xmlns:a16="http://schemas.microsoft.com/office/drawing/2014/main" id="{84979369-0312-4539-9539-8C69FE91D721}"/>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7399888" y="6246480"/>
              <a:ext cx="619503" cy="619503"/>
            </a:xfrm>
            <a:prstGeom prst="rect">
              <a:avLst/>
            </a:prstGeom>
          </p:spPr>
        </p:pic>
      </p:grpSp>
      <p:grpSp>
        <p:nvGrpSpPr>
          <p:cNvPr id="61" name="Group 60">
            <a:extLst>
              <a:ext uri="{FF2B5EF4-FFF2-40B4-BE49-F238E27FC236}">
                <a16:creationId xmlns:a16="http://schemas.microsoft.com/office/drawing/2014/main" id="{E63CA640-8D03-46EF-BED3-94A5D8F55DD0}"/>
              </a:ext>
            </a:extLst>
          </p:cNvPr>
          <p:cNvGrpSpPr/>
          <p:nvPr/>
        </p:nvGrpSpPr>
        <p:grpSpPr>
          <a:xfrm>
            <a:off x="4045315" y="1175226"/>
            <a:ext cx="1285133" cy="1234636"/>
            <a:chOff x="4077399" y="1175226"/>
            <a:chExt cx="1285133" cy="1234636"/>
          </a:xfrm>
        </p:grpSpPr>
        <p:sp>
          <p:nvSpPr>
            <p:cNvPr id="62" name="Oval 61">
              <a:extLst>
                <a:ext uri="{FF2B5EF4-FFF2-40B4-BE49-F238E27FC236}">
                  <a16:creationId xmlns:a16="http://schemas.microsoft.com/office/drawing/2014/main" id="{1095654D-4D7D-47B9-BC91-05844C28F403}"/>
                </a:ext>
              </a:extLst>
            </p:cNvPr>
            <p:cNvSpPr/>
            <p:nvPr/>
          </p:nvSpPr>
          <p:spPr>
            <a:xfrm>
              <a:off x="4077399" y="1175226"/>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pic>
          <p:nvPicPr>
            <p:cNvPr id="63" name="Graphic 62" descr="Court">
              <a:extLst>
                <a:ext uri="{FF2B5EF4-FFF2-40B4-BE49-F238E27FC236}">
                  <a16:creationId xmlns:a16="http://schemas.microsoft.com/office/drawing/2014/main" id="{FDABE267-AA42-4695-B7B4-33742BCB52B6}"/>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4280724" y="1269800"/>
              <a:ext cx="864513" cy="864513"/>
            </a:xfrm>
            <a:prstGeom prst="rect">
              <a:avLst/>
            </a:prstGeom>
          </p:spPr>
        </p:pic>
        <p:sp>
          <p:nvSpPr>
            <p:cNvPr id="64" name="TextBox 63">
              <a:extLst>
                <a:ext uri="{FF2B5EF4-FFF2-40B4-BE49-F238E27FC236}">
                  <a16:creationId xmlns:a16="http://schemas.microsoft.com/office/drawing/2014/main" id="{A91AB2D8-572C-4BD1-BFC3-AA4A93F11D89}"/>
                </a:ext>
              </a:extLst>
            </p:cNvPr>
            <p:cNvSpPr txBox="1"/>
            <p:nvPr/>
          </p:nvSpPr>
          <p:spPr>
            <a:xfrm>
              <a:off x="4448546" y="2034080"/>
              <a:ext cx="797663"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Trebuchet MS" panose="020B0603020202020204"/>
                  <a:ea typeface="+mn-ea"/>
                  <a:cs typeface="+mn-cs"/>
                </a:rPr>
                <a:t>Bank</a:t>
              </a:r>
              <a:endParaRPr kumimoji="0" lang="en-AU" sz="1800" b="1" i="0" u="none" strike="noStrike" kern="1200" cap="none" spc="0" normalizeH="0" baseline="0" noProof="0" dirty="0">
                <a:ln>
                  <a:noFill/>
                </a:ln>
                <a:solidFill>
                  <a:srgbClr val="A6702D"/>
                </a:solidFill>
                <a:effectLst/>
                <a:uLnTx/>
                <a:uFillTx/>
                <a:latin typeface="Trebuchet MS" panose="020B0603020202020204"/>
                <a:ea typeface="+mn-ea"/>
                <a:cs typeface="+mn-cs"/>
              </a:endParaRPr>
            </a:p>
          </p:txBody>
        </p:sp>
      </p:grpSp>
      <p:grpSp>
        <p:nvGrpSpPr>
          <p:cNvPr id="65" name="Group 64">
            <a:extLst>
              <a:ext uri="{FF2B5EF4-FFF2-40B4-BE49-F238E27FC236}">
                <a16:creationId xmlns:a16="http://schemas.microsoft.com/office/drawing/2014/main" id="{36909C2E-4040-40BC-B93A-1619E0AFCF7B}"/>
              </a:ext>
            </a:extLst>
          </p:cNvPr>
          <p:cNvGrpSpPr/>
          <p:nvPr/>
        </p:nvGrpSpPr>
        <p:grpSpPr>
          <a:xfrm>
            <a:off x="7293955" y="1129175"/>
            <a:ext cx="1285133" cy="1234636"/>
            <a:chOff x="7332181" y="1138946"/>
            <a:chExt cx="1285133" cy="1234636"/>
          </a:xfrm>
        </p:grpSpPr>
        <p:sp>
          <p:nvSpPr>
            <p:cNvPr id="66" name="Oval 65">
              <a:extLst>
                <a:ext uri="{FF2B5EF4-FFF2-40B4-BE49-F238E27FC236}">
                  <a16:creationId xmlns:a16="http://schemas.microsoft.com/office/drawing/2014/main" id="{747A5DB0-E03B-4F5A-9897-F71017457FBE}"/>
                </a:ext>
              </a:extLst>
            </p:cNvPr>
            <p:cNvSpPr/>
            <p:nvPr/>
          </p:nvSpPr>
          <p:spPr>
            <a:xfrm>
              <a:off x="7332181" y="1138946"/>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pic>
          <p:nvPicPr>
            <p:cNvPr id="67" name="Graphic 66" descr="Seeds">
              <a:extLst>
                <a:ext uri="{FF2B5EF4-FFF2-40B4-BE49-F238E27FC236}">
                  <a16:creationId xmlns:a16="http://schemas.microsoft.com/office/drawing/2014/main" id="{7BA9DF9B-80EA-47AB-84CF-AFF1D2D8426E}"/>
                </a:ext>
              </a:extLst>
            </p:cNvPr>
            <p:cNvPicPr>
              <a:picLocks noChangeAspect="1"/>
            </p:cNvPicPr>
            <p:nvPr/>
          </p:nvPicPr>
          <p:blipFill>
            <a:blip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p:blipFill>
          <p:spPr>
            <a:xfrm>
              <a:off x="7558014" y="1275907"/>
              <a:ext cx="914400" cy="914400"/>
            </a:xfrm>
            <a:prstGeom prst="rect">
              <a:avLst/>
            </a:prstGeom>
          </p:spPr>
        </p:pic>
        <p:sp>
          <p:nvSpPr>
            <p:cNvPr id="68" name="TextBox 67">
              <a:extLst>
                <a:ext uri="{FF2B5EF4-FFF2-40B4-BE49-F238E27FC236}">
                  <a16:creationId xmlns:a16="http://schemas.microsoft.com/office/drawing/2014/main" id="{3275FFA4-1DA9-4FD4-B909-56F5CEF1B90B}"/>
                </a:ext>
              </a:extLst>
            </p:cNvPr>
            <p:cNvSpPr txBox="1"/>
            <p:nvPr/>
          </p:nvSpPr>
          <p:spPr>
            <a:xfrm>
              <a:off x="7730809" y="2034787"/>
              <a:ext cx="797663"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Trebuchet MS" panose="020B0603020202020204"/>
                  <a:ea typeface="+mn-ea"/>
                  <a:cs typeface="+mn-cs"/>
                </a:rPr>
                <a:t>Seed</a:t>
              </a:r>
              <a:endParaRPr kumimoji="0" lang="en-AU" sz="1800" b="1" i="0" u="none" strike="noStrike" kern="1200" cap="none" spc="0" normalizeH="0" baseline="0" noProof="0" dirty="0">
                <a:ln>
                  <a:noFill/>
                </a:ln>
                <a:solidFill>
                  <a:srgbClr val="A6702D"/>
                </a:solidFill>
                <a:effectLst/>
                <a:uLnTx/>
                <a:uFillTx/>
                <a:latin typeface="Trebuchet MS" panose="020B0603020202020204"/>
                <a:ea typeface="+mn-ea"/>
                <a:cs typeface="+mn-cs"/>
              </a:endParaRPr>
            </a:p>
          </p:txBody>
        </p:sp>
      </p:grpSp>
      <p:grpSp>
        <p:nvGrpSpPr>
          <p:cNvPr id="69" name="Group 68">
            <a:extLst>
              <a:ext uri="{FF2B5EF4-FFF2-40B4-BE49-F238E27FC236}">
                <a16:creationId xmlns:a16="http://schemas.microsoft.com/office/drawing/2014/main" id="{94340098-CA3F-4ADE-B8D2-D66678E10523}"/>
              </a:ext>
            </a:extLst>
          </p:cNvPr>
          <p:cNvGrpSpPr/>
          <p:nvPr/>
        </p:nvGrpSpPr>
        <p:grpSpPr>
          <a:xfrm>
            <a:off x="3387875" y="2811681"/>
            <a:ext cx="1285133" cy="1234636"/>
            <a:chOff x="3387875" y="2811681"/>
            <a:chExt cx="1285133" cy="1234636"/>
          </a:xfrm>
        </p:grpSpPr>
        <p:sp>
          <p:nvSpPr>
            <p:cNvPr id="70" name="Oval 69">
              <a:extLst>
                <a:ext uri="{FF2B5EF4-FFF2-40B4-BE49-F238E27FC236}">
                  <a16:creationId xmlns:a16="http://schemas.microsoft.com/office/drawing/2014/main" id="{05ABCB98-6C8B-4392-9620-2CF015E44999}"/>
                </a:ext>
              </a:extLst>
            </p:cNvPr>
            <p:cNvSpPr/>
            <p:nvPr/>
          </p:nvSpPr>
          <p:spPr>
            <a:xfrm>
              <a:off x="3387875" y="2811681"/>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71" name="Graphic 70" descr="Lightning">
              <a:extLst>
                <a:ext uri="{FF2B5EF4-FFF2-40B4-BE49-F238E27FC236}">
                  <a16:creationId xmlns:a16="http://schemas.microsoft.com/office/drawing/2014/main" id="{A6CCB2B2-26E2-43AD-98B4-85C2F4D9C409}"/>
                </a:ext>
              </a:extLst>
            </p:cNvPr>
            <p:cNvPicPr>
              <a:picLocks noChangeAspect="1"/>
            </p:cNvPicPr>
            <p:nvPr/>
          </p:nvPicPr>
          <p:blipFill>
            <a:blip r:embed="rId11">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p:blipFill>
          <p:spPr>
            <a:xfrm>
              <a:off x="3585476" y="2885206"/>
              <a:ext cx="930800" cy="930800"/>
            </a:xfrm>
            <a:prstGeom prst="rect">
              <a:avLst/>
            </a:prstGeom>
          </p:spPr>
        </p:pic>
        <p:sp>
          <p:nvSpPr>
            <p:cNvPr id="72" name="TextBox 71">
              <a:extLst>
                <a:ext uri="{FF2B5EF4-FFF2-40B4-BE49-F238E27FC236}">
                  <a16:creationId xmlns:a16="http://schemas.microsoft.com/office/drawing/2014/main" id="{81A0C4DA-73E9-4700-BA50-1E4ACC023758}"/>
                </a:ext>
              </a:extLst>
            </p:cNvPr>
            <p:cNvSpPr txBox="1"/>
            <p:nvPr/>
          </p:nvSpPr>
          <p:spPr>
            <a:xfrm>
              <a:off x="3581464" y="3648599"/>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Insurance</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73" name="Group 72">
            <a:extLst>
              <a:ext uri="{FF2B5EF4-FFF2-40B4-BE49-F238E27FC236}">
                <a16:creationId xmlns:a16="http://schemas.microsoft.com/office/drawing/2014/main" id="{865518F0-06DB-4139-B741-EA145D5DD1E5}"/>
              </a:ext>
            </a:extLst>
          </p:cNvPr>
          <p:cNvGrpSpPr/>
          <p:nvPr/>
        </p:nvGrpSpPr>
        <p:grpSpPr>
          <a:xfrm>
            <a:off x="5701093" y="5270453"/>
            <a:ext cx="1285133" cy="1234636"/>
            <a:chOff x="5713259" y="5122094"/>
            <a:chExt cx="1285133" cy="1234636"/>
          </a:xfrm>
        </p:grpSpPr>
        <p:sp>
          <p:nvSpPr>
            <p:cNvPr id="74" name="Oval 73">
              <a:extLst>
                <a:ext uri="{FF2B5EF4-FFF2-40B4-BE49-F238E27FC236}">
                  <a16:creationId xmlns:a16="http://schemas.microsoft.com/office/drawing/2014/main" id="{F2453972-6A68-456E-B45A-B389F44BC67E}"/>
                </a:ext>
              </a:extLst>
            </p:cNvPr>
            <p:cNvSpPr/>
            <p:nvPr/>
          </p:nvSpPr>
          <p:spPr>
            <a:xfrm>
              <a:off x="5713259" y="5122094"/>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75" name="Graphic 74" descr="Truck">
              <a:extLst>
                <a:ext uri="{FF2B5EF4-FFF2-40B4-BE49-F238E27FC236}">
                  <a16:creationId xmlns:a16="http://schemas.microsoft.com/office/drawing/2014/main" id="{E0C1379D-DFEE-4FA0-B477-20CAB59535B7}"/>
                </a:ext>
              </a:extLst>
            </p:cNvPr>
            <p:cNvPicPr>
              <a:picLocks noChangeAspect="1"/>
            </p:cNvPicPr>
            <p:nvPr/>
          </p:nvPicPr>
          <p:blipFill>
            <a:blip r:embed="rId13">
              <a:extLst>
                <a:ext uri="{28A0092B-C50C-407E-A947-70E740481C1C}">
                  <a14:useLocalDpi xmlns:a14="http://schemas.microsoft.com/office/drawing/2010/main" val="0"/>
                </a:ext>
                <a:ext uri="{96DAC541-7B7A-43D3-8B79-37D633B846F1}">
                  <asvg:svgBlip xmlns:asvg="http://schemas.microsoft.com/office/drawing/2016/SVG/main" r:embed="rId14"/>
                </a:ext>
              </a:extLst>
            </a:blip>
            <a:stretch>
              <a:fillRect/>
            </a:stretch>
          </p:blipFill>
          <p:spPr>
            <a:xfrm>
              <a:off x="5966371" y="5324620"/>
              <a:ext cx="812624" cy="812624"/>
            </a:xfrm>
            <a:prstGeom prst="rect">
              <a:avLst/>
            </a:prstGeom>
          </p:spPr>
        </p:pic>
        <p:sp>
          <p:nvSpPr>
            <p:cNvPr id="76" name="TextBox 75">
              <a:extLst>
                <a:ext uri="{FF2B5EF4-FFF2-40B4-BE49-F238E27FC236}">
                  <a16:creationId xmlns:a16="http://schemas.microsoft.com/office/drawing/2014/main" id="{AA2D3C66-E4AB-4EB1-82DA-4A8968523F35}"/>
                </a:ext>
              </a:extLst>
            </p:cNvPr>
            <p:cNvSpPr txBox="1"/>
            <p:nvPr/>
          </p:nvSpPr>
          <p:spPr>
            <a:xfrm>
              <a:off x="5944480" y="5961050"/>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Logistics</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77" name="Group 76">
            <a:extLst>
              <a:ext uri="{FF2B5EF4-FFF2-40B4-BE49-F238E27FC236}">
                <a16:creationId xmlns:a16="http://schemas.microsoft.com/office/drawing/2014/main" id="{5050D60C-1BE4-404D-9C68-2E5FE712C60E}"/>
              </a:ext>
            </a:extLst>
          </p:cNvPr>
          <p:cNvGrpSpPr/>
          <p:nvPr/>
        </p:nvGrpSpPr>
        <p:grpSpPr>
          <a:xfrm>
            <a:off x="7332182" y="4448136"/>
            <a:ext cx="1285133" cy="1234636"/>
            <a:chOff x="7332182" y="4448136"/>
            <a:chExt cx="1285133" cy="1234636"/>
          </a:xfrm>
        </p:grpSpPr>
        <p:sp>
          <p:nvSpPr>
            <p:cNvPr id="78" name="Oval 77">
              <a:extLst>
                <a:ext uri="{FF2B5EF4-FFF2-40B4-BE49-F238E27FC236}">
                  <a16:creationId xmlns:a16="http://schemas.microsoft.com/office/drawing/2014/main" id="{AED9A90C-9FA9-43A2-B657-2142AFB02451}"/>
                </a:ext>
              </a:extLst>
            </p:cNvPr>
            <p:cNvSpPr/>
            <p:nvPr/>
          </p:nvSpPr>
          <p:spPr>
            <a:xfrm>
              <a:off x="7332182" y="4448136"/>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79" name="Graphic 78" descr="Flask">
              <a:extLst>
                <a:ext uri="{FF2B5EF4-FFF2-40B4-BE49-F238E27FC236}">
                  <a16:creationId xmlns:a16="http://schemas.microsoft.com/office/drawing/2014/main" id="{F5B8D036-EF8A-494F-84E6-125E2E3D13B6}"/>
                </a:ext>
              </a:extLst>
            </p:cNvPr>
            <p:cNvPicPr>
              <a:picLocks noChangeAspect="1"/>
            </p:cNvPicPr>
            <p:nvPr/>
          </p:nvPicPr>
          <p:blipFill>
            <a:blip r:embed="rId15">
              <a:extLst>
                <a:ext uri="{28A0092B-C50C-407E-A947-70E740481C1C}">
                  <a14:useLocalDpi xmlns:a14="http://schemas.microsoft.com/office/drawing/2010/main" val="0"/>
                </a:ext>
                <a:ext uri="{96DAC541-7B7A-43D3-8B79-37D633B846F1}">
                  <asvg:svgBlip xmlns:asvg="http://schemas.microsoft.com/office/drawing/2016/SVG/main" r:embed="rId16"/>
                </a:ext>
              </a:extLst>
            </a:blip>
            <a:stretch>
              <a:fillRect/>
            </a:stretch>
          </p:blipFill>
          <p:spPr>
            <a:xfrm>
              <a:off x="7617221" y="4616805"/>
              <a:ext cx="752718" cy="752718"/>
            </a:xfrm>
            <a:prstGeom prst="rect">
              <a:avLst/>
            </a:prstGeom>
          </p:spPr>
        </p:pic>
        <p:sp>
          <p:nvSpPr>
            <p:cNvPr id="80" name="TextBox 79">
              <a:extLst>
                <a:ext uri="{FF2B5EF4-FFF2-40B4-BE49-F238E27FC236}">
                  <a16:creationId xmlns:a16="http://schemas.microsoft.com/office/drawing/2014/main" id="{34A12109-101C-48DF-9B9C-5BBE3555AC01}"/>
                </a:ext>
              </a:extLst>
            </p:cNvPr>
            <p:cNvSpPr txBox="1"/>
            <p:nvPr/>
          </p:nvSpPr>
          <p:spPr>
            <a:xfrm>
              <a:off x="7580206" y="5343686"/>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Fertiliser</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81" name="Group 80">
            <a:extLst>
              <a:ext uri="{FF2B5EF4-FFF2-40B4-BE49-F238E27FC236}">
                <a16:creationId xmlns:a16="http://schemas.microsoft.com/office/drawing/2014/main" id="{E9469CD0-1B0D-4DEF-8874-45B29253908A}"/>
              </a:ext>
            </a:extLst>
          </p:cNvPr>
          <p:cNvGrpSpPr/>
          <p:nvPr/>
        </p:nvGrpSpPr>
        <p:grpSpPr>
          <a:xfrm>
            <a:off x="8040941" y="2772665"/>
            <a:ext cx="1356051" cy="1234636"/>
            <a:chOff x="8009497" y="2802207"/>
            <a:chExt cx="1356051" cy="1234636"/>
          </a:xfrm>
        </p:grpSpPr>
        <p:sp>
          <p:nvSpPr>
            <p:cNvPr id="82" name="Oval 81">
              <a:extLst>
                <a:ext uri="{FF2B5EF4-FFF2-40B4-BE49-F238E27FC236}">
                  <a16:creationId xmlns:a16="http://schemas.microsoft.com/office/drawing/2014/main" id="{A69542B8-D55B-4F1D-968C-06B7D006A7FB}"/>
                </a:ext>
              </a:extLst>
            </p:cNvPr>
            <p:cNvSpPr/>
            <p:nvPr/>
          </p:nvSpPr>
          <p:spPr>
            <a:xfrm>
              <a:off x="8009497" y="2802207"/>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83" name="Graphic 82" descr="Briefcase">
              <a:extLst>
                <a:ext uri="{FF2B5EF4-FFF2-40B4-BE49-F238E27FC236}">
                  <a16:creationId xmlns:a16="http://schemas.microsoft.com/office/drawing/2014/main" id="{DB8BF368-FEF1-4C14-85A6-867C20DFE007}"/>
                </a:ext>
              </a:extLst>
            </p:cNvPr>
            <p:cNvPicPr>
              <a:picLocks noChangeAspect="1"/>
            </p:cNvPicPr>
            <p:nvPr/>
          </p:nvPicPr>
          <p:blipFill>
            <a:blip r:embed="rId17">
              <a:extLst>
                <a:ext uri="{28A0092B-C50C-407E-A947-70E740481C1C}">
                  <a14:useLocalDpi xmlns:a14="http://schemas.microsoft.com/office/drawing/2010/main" val="0"/>
                </a:ext>
                <a:ext uri="{96DAC541-7B7A-43D3-8B79-37D633B846F1}">
                  <asvg:svgBlip xmlns:asvg="http://schemas.microsoft.com/office/drawing/2016/SVG/main" r:embed="rId18"/>
                </a:ext>
              </a:extLst>
            </a:blip>
            <a:stretch>
              <a:fillRect/>
            </a:stretch>
          </p:blipFill>
          <p:spPr>
            <a:xfrm>
              <a:off x="8277328" y="3024957"/>
              <a:ext cx="761391" cy="761391"/>
            </a:xfrm>
            <a:prstGeom prst="rect">
              <a:avLst/>
            </a:prstGeom>
          </p:spPr>
        </p:pic>
        <p:sp>
          <p:nvSpPr>
            <p:cNvPr id="84" name="TextBox 83">
              <a:extLst>
                <a:ext uri="{FF2B5EF4-FFF2-40B4-BE49-F238E27FC236}">
                  <a16:creationId xmlns:a16="http://schemas.microsoft.com/office/drawing/2014/main" id="{93BED6E1-9CC8-4D9B-9B55-03C39F0F8879}"/>
                </a:ext>
              </a:extLst>
            </p:cNvPr>
            <p:cNvSpPr txBox="1"/>
            <p:nvPr/>
          </p:nvSpPr>
          <p:spPr>
            <a:xfrm>
              <a:off x="8360546" y="3638958"/>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Buyers</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85" name="Group 84">
            <a:extLst>
              <a:ext uri="{FF2B5EF4-FFF2-40B4-BE49-F238E27FC236}">
                <a16:creationId xmlns:a16="http://schemas.microsoft.com/office/drawing/2014/main" id="{98FC1D00-CB71-49DB-B6BC-6DC1C725A101}"/>
              </a:ext>
            </a:extLst>
          </p:cNvPr>
          <p:cNvGrpSpPr/>
          <p:nvPr/>
        </p:nvGrpSpPr>
        <p:grpSpPr>
          <a:xfrm>
            <a:off x="9000462" y="4132419"/>
            <a:ext cx="1155777" cy="1001078"/>
            <a:chOff x="9000462" y="4132419"/>
            <a:chExt cx="1155777" cy="1001078"/>
          </a:xfrm>
        </p:grpSpPr>
        <p:sp>
          <p:nvSpPr>
            <p:cNvPr id="86" name="Oval 85">
              <a:extLst>
                <a:ext uri="{FF2B5EF4-FFF2-40B4-BE49-F238E27FC236}">
                  <a16:creationId xmlns:a16="http://schemas.microsoft.com/office/drawing/2014/main" id="{F8FE6A14-7507-4CBF-8B86-0EA7388D65AE}"/>
                </a:ext>
              </a:extLst>
            </p:cNvPr>
            <p:cNvSpPr/>
            <p:nvPr/>
          </p:nvSpPr>
          <p:spPr>
            <a:xfrm>
              <a:off x="9000462" y="4132419"/>
              <a:ext cx="1059710" cy="1001078"/>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87" name="Graphic 86" descr="Processor">
              <a:extLst>
                <a:ext uri="{FF2B5EF4-FFF2-40B4-BE49-F238E27FC236}">
                  <a16:creationId xmlns:a16="http://schemas.microsoft.com/office/drawing/2014/main" id="{8E16E649-4104-4A34-8155-6992A1D413F6}"/>
                </a:ext>
              </a:extLst>
            </p:cNvPr>
            <p:cNvPicPr>
              <a:picLocks noChangeAspect="1"/>
            </p:cNvPicPr>
            <p:nvPr/>
          </p:nvPicPr>
          <p:blipFill>
            <a:blip r:embed="rId19">
              <a:extLst>
                <a:ext uri="{28A0092B-C50C-407E-A947-70E740481C1C}">
                  <a14:useLocalDpi xmlns:a14="http://schemas.microsoft.com/office/drawing/2010/main" val="0"/>
                </a:ext>
                <a:ext uri="{96DAC541-7B7A-43D3-8B79-37D633B846F1}">
                  <asvg:svgBlip xmlns:asvg="http://schemas.microsoft.com/office/drawing/2016/SVG/main" r:embed="rId20"/>
                </a:ext>
              </a:extLst>
            </a:blip>
            <a:stretch>
              <a:fillRect/>
            </a:stretch>
          </p:blipFill>
          <p:spPr>
            <a:xfrm>
              <a:off x="9240746" y="4270410"/>
              <a:ext cx="592826" cy="592826"/>
            </a:xfrm>
            <a:prstGeom prst="rect">
              <a:avLst/>
            </a:prstGeom>
          </p:spPr>
        </p:pic>
        <p:sp>
          <p:nvSpPr>
            <p:cNvPr id="88" name="TextBox 87">
              <a:extLst>
                <a:ext uri="{FF2B5EF4-FFF2-40B4-BE49-F238E27FC236}">
                  <a16:creationId xmlns:a16="http://schemas.microsoft.com/office/drawing/2014/main" id="{A0AC1781-FAD7-4853-BD8D-B0E1D6769AE3}"/>
                </a:ext>
              </a:extLst>
            </p:cNvPr>
            <p:cNvSpPr txBox="1"/>
            <p:nvPr/>
          </p:nvSpPr>
          <p:spPr>
            <a:xfrm>
              <a:off x="9151237" y="4771960"/>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Sensors</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89" name="Group 88">
            <a:extLst>
              <a:ext uri="{FF2B5EF4-FFF2-40B4-BE49-F238E27FC236}">
                <a16:creationId xmlns:a16="http://schemas.microsoft.com/office/drawing/2014/main" id="{B0C08A87-D0A7-4E06-92F2-5A9D06BD8540}"/>
              </a:ext>
            </a:extLst>
          </p:cNvPr>
          <p:cNvGrpSpPr/>
          <p:nvPr/>
        </p:nvGrpSpPr>
        <p:grpSpPr>
          <a:xfrm>
            <a:off x="2387010" y="1594884"/>
            <a:ext cx="1133964" cy="1001078"/>
            <a:chOff x="2387010" y="1594884"/>
            <a:chExt cx="1133964" cy="1001078"/>
          </a:xfrm>
        </p:grpSpPr>
        <p:sp>
          <p:nvSpPr>
            <p:cNvPr id="90" name="Oval 89">
              <a:extLst>
                <a:ext uri="{FF2B5EF4-FFF2-40B4-BE49-F238E27FC236}">
                  <a16:creationId xmlns:a16="http://schemas.microsoft.com/office/drawing/2014/main" id="{7FC4DE6C-8535-421A-83E3-CAC4C51206A3}"/>
                </a:ext>
              </a:extLst>
            </p:cNvPr>
            <p:cNvSpPr/>
            <p:nvPr/>
          </p:nvSpPr>
          <p:spPr>
            <a:xfrm>
              <a:off x="2387010" y="1594884"/>
              <a:ext cx="1095148" cy="1001078"/>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91" name="Graphic 90" descr="Satellite">
              <a:extLst>
                <a:ext uri="{FF2B5EF4-FFF2-40B4-BE49-F238E27FC236}">
                  <a16:creationId xmlns:a16="http://schemas.microsoft.com/office/drawing/2014/main" id="{33C29D5C-24A9-4237-9A7F-ECE5928E3A19}"/>
                </a:ext>
              </a:extLst>
            </p:cNvPr>
            <p:cNvPicPr>
              <a:picLocks noChangeAspect="1"/>
            </p:cNvPicPr>
            <p:nvPr/>
          </p:nvPicPr>
          <p:blipFill>
            <a:blip r:embed="rId21">
              <a:extLst>
                <a:ext uri="{28A0092B-C50C-407E-A947-70E740481C1C}">
                  <a14:useLocalDpi xmlns:a14="http://schemas.microsoft.com/office/drawing/2010/main" val="0"/>
                </a:ext>
                <a:ext uri="{96DAC541-7B7A-43D3-8B79-37D633B846F1}">
                  <asvg:svgBlip xmlns:asvg="http://schemas.microsoft.com/office/drawing/2016/SVG/main" r:embed="rId22"/>
                </a:ext>
              </a:extLst>
            </a:blip>
            <a:stretch>
              <a:fillRect/>
            </a:stretch>
          </p:blipFill>
          <p:spPr>
            <a:xfrm>
              <a:off x="2672203" y="1733107"/>
              <a:ext cx="614768" cy="614768"/>
            </a:xfrm>
            <a:prstGeom prst="rect">
              <a:avLst/>
            </a:prstGeom>
          </p:spPr>
        </p:pic>
        <p:sp>
          <p:nvSpPr>
            <p:cNvPr id="92" name="TextBox 91">
              <a:extLst>
                <a:ext uri="{FF2B5EF4-FFF2-40B4-BE49-F238E27FC236}">
                  <a16:creationId xmlns:a16="http://schemas.microsoft.com/office/drawing/2014/main" id="{EAB3640F-60D8-41E1-8DD7-E37C05907EB5}"/>
                </a:ext>
              </a:extLst>
            </p:cNvPr>
            <p:cNvSpPr txBox="1"/>
            <p:nvPr/>
          </p:nvSpPr>
          <p:spPr>
            <a:xfrm>
              <a:off x="2515972" y="2239268"/>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Precision</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93" name="Group 92">
            <a:extLst>
              <a:ext uri="{FF2B5EF4-FFF2-40B4-BE49-F238E27FC236}">
                <a16:creationId xmlns:a16="http://schemas.microsoft.com/office/drawing/2014/main" id="{0683E9A7-EAF1-4BD2-8535-7E043B1A3411}"/>
              </a:ext>
            </a:extLst>
          </p:cNvPr>
          <p:cNvGrpSpPr/>
          <p:nvPr/>
        </p:nvGrpSpPr>
        <p:grpSpPr>
          <a:xfrm>
            <a:off x="2430608" y="4220703"/>
            <a:ext cx="1097416" cy="1001078"/>
            <a:chOff x="2430608" y="4220703"/>
            <a:chExt cx="1097416" cy="1001078"/>
          </a:xfrm>
        </p:grpSpPr>
        <p:sp>
          <p:nvSpPr>
            <p:cNvPr id="94" name="Oval 93">
              <a:extLst>
                <a:ext uri="{FF2B5EF4-FFF2-40B4-BE49-F238E27FC236}">
                  <a16:creationId xmlns:a16="http://schemas.microsoft.com/office/drawing/2014/main" id="{1FED4F27-6E21-4FCD-845C-33E16629C047}"/>
                </a:ext>
              </a:extLst>
            </p:cNvPr>
            <p:cNvSpPr/>
            <p:nvPr/>
          </p:nvSpPr>
          <p:spPr>
            <a:xfrm>
              <a:off x="2430608" y="4220703"/>
              <a:ext cx="1095148" cy="1001078"/>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95" name="Graphic 94" descr="Contract">
              <a:extLst>
                <a:ext uri="{FF2B5EF4-FFF2-40B4-BE49-F238E27FC236}">
                  <a16:creationId xmlns:a16="http://schemas.microsoft.com/office/drawing/2014/main" id="{9E96107E-2A7E-4975-9DBB-C46ECD6A3638}"/>
                </a:ext>
              </a:extLst>
            </p:cNvPr>
            <p:cNvPicPr>
              <a:picLocks noChangeAspect="1"/>
            </p:cNvPicPr>
            <p:nvPr/>
          </p:nvPicPr>
          <p:blipFill>
            <a:blip r:embed="rId23">
              <a:extLst>
                <a:ext uri="{28A0092B-C50C-407E-A947-70E740481C1C}">
                  <a14:useLocalDpi xmlns:a14="http://schemas.microsoft.com/office/drawing/2010/main" val="0"/>
                </a:ext>
                <a:ext uri="{96DAC541-7B7A-43D3-8B79-37D633B846F1}">
                  <asvg:svgBlip xmlns:asvg="http://schemas.microsoft.com/office/drawing/2016/SVG/main" r:embed="rId24"/>
                </a:ext>
              </a:extLst>
            </a:blip>
            <a:stretch>
              <a:fillRect/>
            </a:stretch>
          </p:blipFill>
          <p:spPr>
            <a:xfrm>
              <a:off x="2682243" y="4342930"/>
              <a:ext cx="603886" cy="603886"/>
            </a:xfrm>
            <a:prstGeom prst="rect">
              <a:avLst/>
            </a:prstGeom>
          </p:spPr>
        </p:pic>
        <p:sp>
          <p:nvSpPr>
            <p:cNvPr id="96" name="TextBox 95">
              <a:extLst>
                <a:ext uri="{FF2B5EF4-FFF2-40B4-BE49-F238E27FC236}">
                  <a16:creationId xmlns:a16="http://schemas.microsoft.com/office/drawing/2014/main" id="{A1B9B15C-7A9B-4C90-9B88-EEAC7330D454}"/>
                </a:ext>
              </a:extLst>
            </p:cNvPr>
            <p:cNvSpPr txBox="1"/>
            <p:nvPr/>
          </p:nvSpPr>
          <p:spPr>
            <a:xfrm>
              <a:off x="2523022" y="4839275"/>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Regulators</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97" name="Group 96">
            <a:extLst>
              <a:ext uri="{FF2B5EF4-FFF2-40B4-BE49-F238E27FC236}">
                <a16:creationId xmlns:a16="http://schemas.microsoft.com/office/drawing/2014/main" id="{02651CF6-A6F9-4BBD-B00E-232C3C71807C}"/>
              </a:ext>
            </a:extLst>
          </p:cNvPr>
          <p:cNvGrpSpPr/>
          <p:nvPr/>
        </p:nvGrpSpPr>
        <p:grpSpPr>
          <a:xfrm>
            <a:off x="4077398" y="4448136"/>
            <a:ext cx="1316291" cy="1234636"/>
            <a:chOff x="4077398" y="4448136"/>
            <a:chExt cx="1316291" cy="1234636"/>
          </a:xfrm>
        </p:grpSpPr>
        <p:sp>
          <p:nvSpPr>
            <p:cNvPr id="98" name="Oval 97">
              <a:extLst>
                <a:ext uri="{FF2B5EF4-FFF2-40B4-BE49-F238E27FC236}">
                  <a16:creationId xmlns:a16="http://schemas.microsoft.com/office/drawing/2014/main" id="{110449A0-4108-4412-8312-5C364EA56852}"/>
                </a:ext>
              </a:extLst>
            </p:cNvPr>
            <p:cNvSpPr/>
            <p:nvPr/>
          </p:nvSpPr>
          <p:spPr>
            <a:xfrm>
              <a:off x="4077398" y="4448136"/>
              <a:ext cx="1285133" cy="1234636"/>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99" name="Graphic 98" descr="Microscope">
              <a:extLst>
                <a:ext uri="{FF2B5EF4-FFF2-40B4-BE49-F238E27FC236}">
                  <a16:creationId xmlns:a16="http://schemas.microsoft.com/office/drawing/2014/main" id="{B26C3DA4-8C4E-4C76-8722-4238D546A69C}"/>
                </a:ext>
              </a:extLst>
            </p:cNvPr>
            <p:cNvPicPr>
              <a:picLocks noChangeAspect="1"/>
            </p:cNvPicPr>
            <p:nvPr/>
          </p:nvPicPr>
          <p:blipFill>
            <a:blip r:embed="rId25">
              <a:extLst>
                <a:ext uri="{28A0092B-C50C-407E-A947-70E740481C1C}">
                  <a14:useLocalDpi xmlns:a14="http://schemas.microsoft.com/office/drawing/2010/main" val="0"/>
                </a:ext>
                <a:ext uri="{96DAC541-7B7A-43D3-8B79-37D633B846F1}">
                  <asvg:svgBlip xmlns:asvg="http://schemas.microsoft.com/office/drawing/2016/SVG/main" r:embed="rId26"/>
                </a:ext>
              </a:extLst>
            </a:blip>
            <a:stretch>
              <a:fillRect/>
            </a:stretch>
          </p:blipFill>
          <p:spPr>
            <a:xfrm>
              <a:off x="4353328" y="4578803"/>
              <a:ext cx="744280" cy="744280"/>
            </a:xfrm>
            <a:prstGeom prst="rect">
              <a:avLst/>
            </a:prstGeom>
          </p:spPr>
        </p:pic>
        <p:sp>
          <p:nvSpPr>
            <p:cNvPr id="100" name="TextBox 99">
              <a:extLst>
                <a:ext uri="{FF2B5EF4-FFF2-40B4-BE49-F238E27FC236}">
                  <a16:creationId xmlns:a16="http://schemas.microsoft.com/office/drawing/2014/main" id="{B8FB95DF-2136-4C43-9E91-75317E7D225C}"/>
                </a:ext>
              </a:extLst>
            </p:cNvPr>
            <p:cNvSpPr txBox="1"/>
            <p:nvPr/>
          </p:nvSpPr>
          <p:spPr>
            <a:xfrm>
              <a:off x="4388687" y="5315612"/>
              <a:ext cx="1005002"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Quality</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grpSp>
        <p:nvGrpSpPr>
          <p:cNvPr id="101" name="Group 100">
            <a:extLst>
              <a:ext uri="{FF2B5EF4-FFF2-40B4-BE49-F238E27FC236}">
                <a16:creationId xmlns:a16="http://schemas.microsoft.com/office/drawing/2014/main" id="{CDEE3D46-4887-49C7-BC27-9705D4A68963}"/>
              </a:ext>
            </a:extLst>
          </p:cNvPr>
          <p:cNvGrpSpPr/>
          <p:nvPr/>
        </p:nvGrpSpPr>
        <p:grpSpPr>
          <a:xfrm>
            <a:off x="9100829" y="1645271"/>
            <a:ext cx="1274061" cy="1003658"/>
            <a:chOff x="9100829" y="1645271"/>
            <a:chExt cx="1274061" cy="1003658"/>
          </a:xfrm>
        </p:grpSpPr>
        <p:sp>
          <p:nvSpPr>
            <p:cNvPr id="102" name="Oval 101">
              <a:extLst>
                <a:ext uri="{FF2B5EF4-FFF2-40B4-BE49-F238E27FC236}">
                  <a16:creationId xmlns:a16="http://schemas.microsoft.com/office/drawing/2014/main" id="{9D3F0407-C59C-4E89-B372-A552803583E2}"/>
                </a:ext>
              </a:extLst>
            </p:cNvPr>
            <p:cNvSpPr/>
            <p:nvPr/>
          </p:nvSpPr>
          <p:spPr>
            <a:xfrm>
              <a:off x="9100829" y="1647851"/>
              <a:ext cx="1095148" cy="1001078"/>
            </a:xfrm>
            <a:prstGeom prst="ellipse">
              <a:avLst/>
            </a:prstGeom>
            <a:solidFill>
              <a:srgbClr val="FFC000"/>
            </a:solidFill>
            <a:ln>
              <a:noFill/>
            </a:ln>
            <a:effectLst/>
            <a:scene3d>
              <a:camera prst="orthographicFront">
                <a:rot lat="0" lon="0" rev="0"/>
              </a:camera>
              <a:lightRig rig="contrasting" dir="t">
                <a:rot lat="0" lon="0" rev="7800000"/>
              </a:lightRig>
            </a:scene3d>
            <a:sp3d>
              <a:bevelT w="139700" h="139700"/>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FFFFFF"/>
                </a:solidFill>
                <a:effectLst/>
                <a:uLnTx/>
                <a:uFillTx/>
                <a:latin typeface="Calibri" panose="020F0502020204030204" pitchFamily="34" charset="0"/>
                <a:ea typeface="+mn-ea"/>
                <a:cs typeface="Calibri" panose="020F0502020204030204" pitchFamily="34" charset="0"/>
              </a:endParaRPr>
            </a:p>
          </p:txBody>
        </p:sp>
        <p:pic>
          <p:nvPicPr>
            <p:cNvPr id="103" name="Graphic 102" descr="Tractor">
              <a:extLst>
                <a:ext uri="{FF2B5EF4-FFF2-40B4-BE49-F238E27FC236}">
                  <a16:creationId xmlns:a16="http://schemas.microsoft.com/office/drawing/2014/main" id="{758E4DCE-80B3-47A7-9C2F-0681FB362A54}"/>
                </a:ext>
              </a:extLst>
            </p:cNvPr>
            <p:cNvPicPr>
              <a:picLocks noChangeAspect="1"/>
            </p:cNvPicPr>
            <p:nvPr/>
          </p:nvPicPr>
          <p:blipFill>
            <a:blip r:embed="rId27">
              <a:extLst>
                <a:ext uri="{28A0092B-C50C-407E-A947-70E740481C1C}">
                  <a14:useLocalDpi xmlns:a14="http://schemas.microsoft.com/office/drawing/2010/main" val="0"/>
                </a:ext>
                <a:ext uri="{96DAC541-7B7A-43D3-8B79-37D633B846F1}">
                  <asvg:svgBlip xmlns:asvg="http://schemas.microsoft.com/office/drawing/2016/SVG/main" r:embed="rId28"/>
                </a:ext>
              </a:extLst>
            </a:blip>
            <a:stretch>
              <a:fillRect/>
            </a:stretch>
          </p:blipFill>
          <p:spPr>
            <a:xfrm>
              <a:off x="9256345" y="1645271"/>
              <a:ext cx="812077" cy="812077"/>
            </a:xfrm>
            <a:prstGeom prst="rect">
              <a:avLst/>
            </a:prstGeom>
          </p:spPr>
        </p:pic>
        <p:sp>
          <p:nvSpPr>
            <p:cNvPr id="104" name="TextBox 103">
              <a:extLst>
                <a:ext uri="{FF2B5EF4-FFF2-40B4-BE49-F238E27FC236}">
                  <a16:creationId xmlns:a16="http://schemas.microsoft.com/office/drawing/2014/main" id="{9268C20A-D0AF-470B-B5A6-7057B203758A}"/>
                </a:ext>
              </a:extLst>
            </p:cNvPr>
            <p:cNvSpPr txBox="1"/>
            <p:nvPr/>
          </p:nvSpPr>
          <p:spPr>
            <a:xfrm>
              <a:off x="9151237" y="2238936"/>
              <a:ext cx="1223653" cy="30777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Equipment</a:t>
              </a:r>
              <a:endParaRPr kumimoji="0" lang="en-AU" sz="18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endParaRPr>
            </a:p>
          </p:txBody>
        </p:sp>
      </p:grpSp>
    </p:spTree>
    <p:extLst>
      <p:ext uri="{BB962C8B-B14F-4D97-AF65-F5344CB8AC3E}">
        <p14:creationId xmlns:p14="http://schemas.microsoft.com/office/powerpoint/2010/main" val="35204060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1"/>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1"/>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9"/>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81"/>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3"/>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6"/>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85"/>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1"/>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2"/>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13"/>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69"/>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42"/>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27"/>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28"/>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89"/>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33"/>
                                        </p:tgtEl>
                                        <p:attrNameLst>
                                          <p:attrName>style.visibility</p:attrName>
                                        </p:attrNameLst>
                                      </p:cBhvr>
                                      <p:to>
                                        <p:strVal val="visible"/>
                                      </p:to>
                                    </p:set>
                                  </p:childTnLst>
                                </p:cTn>
                              </p:par>
                              <p:par>
                                <p:cTn id="45" presetID="1" presetClass="entr" presetSubtype="0" fill="hold" nodeType="withEffect">
                                  <p:stCondLst>
                                    <p:cond delay="0"/>
                                  </p:stCondLst>
                                  <p:childTnLst>
                                    <p:set>
                                      <p:cBhvr>
                                        <p:cTn id="46" dur="1" fill="hold">
                                          <p:stCondLst>
                                            <p:cond delay="0"/>
                                          </p:stCondLst>
                                        </p:cTn>
                                        <p:tgtEl>
                                          <p:spTgt spid="41"/>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26"/>
                                        </p:tgtEl>
                                        <p:attrNameLst>
                                          <p:attrName>style.visibility</p:attrName>
                                        </p:attrNameLst>
                                      </p:cBhvr>
                                      <p:to>
                                        <p:strVal val="visible"/>
                                      </p:to>
                                    </p:set>
                                  </p:childTnLst>
                                </p:cTn>
                              </p:par>
                              <p:par>
                                <p:cTn id="49" presetID="1" presetClass="entr" presetSubtype="0" fill="hold" nodeType="withEffect">
                                  <p:stCondLst>
                                    <p:cond delay="0"/>
                                  </p:stCondLst>
                                  <p:childTnLst>
                                    <p:set>
                                      <p:cBhvr>
                                        <p:cTn id="50" dur="1" fill="hold">
                                          <p:stCondLst>
                                            <p:cond delay="0"/>
                                          </p:stCondLst>
                                        </p:cTn>
                                        <p:tgtEl>
                                          <p:spTgt spid="25"/>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93"/>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10"/>
                                        </p:tgtEl>
                                        <p:attrNameLst>
                                          <p:attrName>style.visibility</p:attrName>
                                        </p:attrNameLst>
                                      </p:cBhvr>
                                      <p:to>
                                        <p:strVal val="visible"/>
                                      </p:to>
                                    </p:set>
                                  </p:childTnLst>
                                </p:cTn>
                              </p:par>
                              <p:par>
                                <p:cTn id="55" presetID="1" presetClass="entr" presetSubtype="0" fill="hold" nodeType="withEffect">
                                  <p:stCondLst>
                                    <p:cond delay="0"/>
                                  </p:stCondLst>
                                  <p:childTnLst>
                                    <p:set>
                                      <p:cBhvr>
                                        <p:cTn id="56" dur="1" fill="hold">
                                          <p:stCondLst>
                                            <p:cond delay="0"/>
                                          </p:stCondLst>
                                        </p:cTn>
                                        <p:tgtEl>
                                          <p:spTgt spid="77"/>
                                        </p:tgtEl>
                                        <p:attrNameLst>
                                          <p:attrName>style.visibility</p:attrName>
                                        </p:attrNameLst>
                                      </p:cBhvr>
                                      <p:to>
                                        <p:strVal val="visible"/>
                                      </p:to>
                                    </p:set>
                                  </p:childTnLst>
                                </p:cTn>
                              </p:par>
                              <p:par>
                                <p:cTn id="57" presetID="1" presetClass="entr" presetSubtype="0" fill="hold" nodeType="withEffect">
                                  <p:stCondLst>
                                    <p:cond delay="0"/>
                                  </p:stCondLst>
                                  <p:childTnLst>
                                    <p:set>
                                      <p:cBhvr>
                                        <p:cTn id="58" dur="1" fill="hold">
                                          <p:stCondLst>
                                            <p:cond delay="0"/>
                                          </p:stCondLst>
                                        </p:cTn>
                                        <p:tgtEl>
                                          <p:spTgt spid="38"/>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1" presetClass="entr" presetSubtype="0" fill="hold" grpId="0" nodeType="clickEffect">
                                  <p:stCondLst>
                                    <p:cond delay="0"/>
                                  </p:stCondLst>
                                  <p:childTnLst>
                                    <p:set>
                                      <p:cBhvr>
                                        <p:cTn id="62" dur="1" fill="hold">
                                          <p:stCondLst>
                                            <p:cond delay="0"/>
                                          </p:stCondLst>
                                        </p:cTn>
                                        <p:tgtEl>
                                          <p:spTgt spid="16"/>
                                        </p:tgtEl>
                                        <p:attrNameLst>
                                          <p:attrName>style.visibility</p:attrName>
                                        </p:attrNameLst>
                                      </p:cBhvr>
                                      <p:to>
                                        <p:strVal val="visible"/>
                                      </p:to>
                                    </p:set>
                                  </p:childTnLst>
                                </p:cTn>
                              </p:par>
                              <p:par>
                                <p:cTn id="63" presetID="1" presetClass="entr" presetSubtype="0" fill="hold" nodeType="withEffect">
                                  <p:stCondLst>
                                    <p:cond delay="0"/>
                                  </p:stCondLst>
                                  <p:childTnLst>
                                    <p:set>
                                      <p:cBhvr>
                                        <p:cTn id="64" dur="1" fill="hold">
                                          <p:stCondLst>
                                            <p:cond delay="0"/>
                                          </p:stCondLst>
                                        </p:cTn>
                                        <p:tgtEl>
                                          <p:spTgt spid="29"/>
                                        </p:tgtEl>
                                        <p:attrNameLst>
                                          <p:attrName>style.visibility</p:attrName>
                                        </p:attrNameLst>
                                      </p:cBhvr>
                                      <p:to>
                                        <p:strVal val="visible"/>
                                      </p:to>
                                    </p:set>
                                  </p:childTnLst>
                                </p:cTn>
                              </p:par>
                              <p:par>
                                <p:cTn id="65" presetID="1" presetClass="entr" presetSubtype="0" fill="hold" nodeType="withEffect">
                                  <p:stCondLst>
                                    <p:cond delay="0"/>
                                  </p:stCondLst>
                                  <p:childTnLst>
                                    <p:set>
                                      <p:cBhvr>
                                        <p:cTn id="66" dur="1" fill="hold">
                                          <p:stCondLst>
                                            <p:cond delay="0"/>
                                          </p:stCondLst>
                                        </p:cTn>
                                        <p:tgtEl>
                                          <p:spTgt spid="73"/>
                                        </p:tgtEl>
                                        <p:attrNameLst>
                                          <p:attrName>style.visibility</p:attrName>
                                        </p:attrNameLst>
                                      </p:cBhvr>
                                      <p:to>
                                        <p:strVal val="visible"/>
                                      </p:to>
                                    </p:set>
                                  </p:childTnLst>
                                </p:cTn>
                              </p:par>
                              <p:par>
                                <p:cTn id="67" presetID="1" presetClass="entr" presetSubtype="0" fill="hold" nodeType="withEffect">
                                  <p:stCondLst>
                                    <p:cond delay="0"/>
                                  </p:stCondLst>
                                  <p:childTnLst>
                                    <p:set>
                                      <p:cBhvr>
                                        <p:cTn id="68" dur="1" fill="hold">
                                          <p:stCondLst>
                                            <p:cond delay="0"/>
                                          </p:stCondLst>
                                        </p:cTn>
                                        <p:tgtEl>
                                          <p:spTgt spid="30"/>
                                        </p:tgtEl>
                                        <p:attrNameLst>
                                          <p:attrName>style.visibility</p:attrName>
                                        </p:attrNameLst>
                                      </p:cBhvr>
                                      <p:to>
                                        <p:strVal val="visible"/>
                                      </p:to>
                                    </p:set>
                                  </p:childTnLst>
                                </p:cTn>
                              </p:par>
                              <p:par>
                                <p:cTn id="69" presetID="1" presetClass="entr" presetSubtype="0" fill="hold" nodeType="withEffect">
                                  <p:stCondLst>
                                    <p:cond delay="0"/>
                                  </p:stCondLst>
                                  <p:childTnLst>
                                    <p:set>
                                      <p:cBhvr>
                                        <p:cTn id="70" dur="1" fill="hold">
                                          <p:stCondLst>
                                            <p:cond delay="0"/>
                                          </p:stCondLst>
                                        </p:cTn>
                                        <p:tgtEl>
                                          <p:spTgt spid="58"/>
                                        </p:tgtEl>
                                        <p:attrNameLst>
                                          <p:attrName>style.visibility</p:attrName>
                                        </p:attrNameLst>
                                      </p:cBhvr>
                                      <p:to>
                                        <p:strVal val="visible"/>
                                      </p:to>
                                    </p:set>
                                  </p:childTnLst>
                                </p:cTn>
                              </p:par>
                              <p:par>
                                <p:cTn id="71" presetID="1" presetClass="entr" presetSubtype="0" fill="hold" nodeType="withEffect">
                                  <p:stCondLst>
                                    <p:cond delay="0"/>
                                  </p:stCondLst>
                                  <p:childTnLst>
                                    <p:set>
                                      <p:cBhvr>
                                        <p:cTn id="72" dur="1" fill="hold">
                                          <p:stCondLst>
                                            <p:cond delay="0"/>
                                          </p:stCondLst>
                                        </p:cTn>
                                        <p:tgtEl>
                                          <p:spTgt spid="31"/>
                                        </p:tgtEl>
                                        <p:attrNameLst>
                                          <p:attrName>style.visibility</p:attrName>
                                        </p:attrNameLst>
                                      </p:cBhvr>
                                      <p:to>
                                        <p:strVal val="visible"/>
                                      </p:to>
                                    </p:set>
                                  </p:childTnLst>
                                </p:cTn>
                              </p:par>
                              <p:par>
                                <p:cTn id="73" presetID="1" presetClass="entr" presetSubtype="0" fill="hold" nodeType="withEffect">
                                  <p:stCondLst>
                                    <p:cond delay="0"/>
                                  </p:stCondLst>
                                  <p:childTnLst>
                                    <p:set>
                                      <p:cBhvr>
                                        <p:cTn id="74" dur="1" fill="hold">
                                          <p:stCondLst>
                                            <p:cond delay="0"/>
                                          </p:stCondLst>
                                        </p:cTn>
                                        <p:tgtEl>
                                          <p:spTgt spid="55"/>
                                        </p:tgtEl>
                                        <p:attrNameLst>
                                          <p:attrName>style.visibility</p:attrName>
                                        </p:attrNameLst>
                                      </p:cBhvr>
                                      <p:to>
                                        <p:strVal val="visible"/>
                                      </p:to>
                                    </p:set>
                                  </p:childTnLst>
                                </p:cTn>
                              </p:par>
                              <p:par>
                                <p:cTn id="75" presetID="1" presetClass="entr" presetSubtype="0" fill="hold" nodeType="withEffect">
                                  <p:stCondLst>
                                    <p:cond delay="0"/>
                                  </p:stCondLst>
                                  <p:childTnLst>
                                    <p:set>
                                      <p:cBhvr>
                                        <p:cTn id="76" dur="1" fill="hold">
                                          <p:stCondLst>
                                            <p:cond delay="0"/>
                                          </p:stCondLst>
                                        </p:cTn>
                                        <p:tgtEl>
                                          <p:spTgt spid="32"/>
                                        </p:tgtEl>
                                        <p:attrNameLst>
                                          <p:attrName>style.visibility</p:attrName>
                                        </p:attrNameLst>
                                      </p:cBhvr>
                                      <p:to>
                                        <p:strVal val="visible"/>
                                      </p:to>
                                    </p:set>
                                  </p:childTnLst>
                                </p:cTn>
                              </p:par>
                              <p:par>
                                <p:cTn id="77" presetID="1" presetClass="entr" presetSubtype="0" fill="hold" grpId="0" nodeType="withEffect">
                                  <p:stCondLst>
                                    <p:cond delay="0"/>
                                  </p:stCondLst>
                                  <p:childTnLst>
                                    <p:set>
                                      <p:cBhvr>
                                        <p:cTn id="78" dur="1" fill="hold">
                                          <p:stCondLst>
                                            <p:cond delay="0"/>
                                          </p:stCondLst>
                                        </p:cTn>
                                        <p:tgtEl>
                                          <p:spTgt spid="15"/>
                                        </p:tgtEl>
                                        <p:attrNameLst>
                                          <p:attrName>style.visibility</p:attrName>
                                        </p:attrNameLst>
                                      </p:cBhvr>
                                      <p:to>
                                        <p:strVal val="visible"/>
                                      </p:to>
                                    </p:set>
                                  </p:childTnLst>
                                </p:cTn>
                              </p:par>
                              <p:par>
                                <p:cTn id="79" presetID="1" presetClass="entr" presetSubtype="0" fill="hold" nodeType="withEffect">
                                  <p:stCondLst>
                                    <p:cond delay="0"/>
                                  </p:stCondLst>
                                  <p:childTnLst>
                                    <p:set>
                                      <p:cBhvr>
                                        <p:cTn id="80" dur="1" fill="hold">
                                          <p:stCondLst>
                                            <p:cond delay="0"/>
                                          </p:stCondLst>
                                        </p:cTn>
                                        <p:tgtEl>
                                          <p:spTgt spid="97"/>
                                        </p:tgtEl>
                                        <p:attrNameLst>
                                          <p:attrName>style.visibility</p:attrName>
                                        </p:attrNameLst>
                                      </p:cBhvr>
                                      <p:to>
                                        <p:strVal val="visible"/>
                                      </p:to>
                                    </p:set>
                                  </p:childTnLst>
                                </p:cTn>
                              </p:par>
                              <p:par>
                                <p:cTn id="81" presetID="1" presetClass="entr" presetSubtype="0" fill="hold" nodeType="withEffect">
                                  <p:stCondLst>
                                    <p:cond delay="0"/>
                                  </p:stCondLst>
                                  <p:childTnLst>
                                    <p:set>
                                      <p:cBhvr>
                                        <p:cTn id="82" dur="1" fill="hold">
                                          <p:stCondLst>
                                            <p:cond delay="0"/>
                                          </p:stCondLst>
                                        </p:cTn>
                                        <p:tgtEl>
                                          <p:spTgt spid="40"/>
                                        </p:tgtEl>
                                        <p:attrNameLst>
                                          <p:attrName>style.visibility</p:attrName>
                                        </p:attrNameLst>
                                      </p:cBhvr>
                                      <p:to>
                                        <p:strVal val="visible"/>
                                      </p:to>
                                    </p:set>
                                  </p:childTnLst>
                                </p:cTn>
                              </p:par>
                              <p:par>
                                <p:cTn id="83" presetID="1" presetClass="entr" presetSubtype="0" fill="hold" grpId="0" nodeType="withEffect">
                                  <p:stCondLst>
                                    <p:cond delay="0"/>
                                  </p:stCondLst>
                                  <p:childTnLst>
                                    <p:set>
                                      <p:cBhvr>
                                        <p:cTn id="84" dur="1" fill="hold">
                                          <p:stCondLst>
                                            <p:cond delay="0"/>
                                          </p:stCondLst>
                                        </p:cTn>
                                        <p:tgtEl>
                                          <p:spTgt spid="14"/>
                                        </p:tgtEl>
                                        <p:attrNameLst>
                                          <p:attrName>style.visibility</p:attrName>
                                        </p:attrNameLst>
                                      </p:cBhvr>
                                      <p:to>
                                        <p:strVal val="visible"/>
                                      </p:to>
                                    </p:set>
                                  </p:childTnLst>
                                </p:cTn>
                              </p:par>
                            </p:childTnLst>
                          </p:cTn>
                        </p:par>
                      </p:childTnLst>
                    </p:cTn>
                  </p:par>
                  <p:par>
                    <p:cTn id="85" fill="hold">
                      <p:stCondLst>
                        <p:cond delay="indefinite"/>
                      </p:stCondLst>
                      <p:childTnLst>
                        <p:par>
                          <p:cTn id="86" fill="hold">
                            <p:stCondLst>
                              <p:cond delay="0"/>
                            </p:stCondLst>
                            <p:childTnLst>
                              <p:par>
                                <p:cTn id="87" presetID="1" presetClass="entr" presetSubtype="0" fill="hold" nodeType="clickEffect">
                                  <p:stCondLst>
                                    <p:cond delay="0"/>
                                  </p:stCondLst>
                                  <p:childTnLst>
                                    <p:set>
                                      <p:cBhvr>
                                        <p:cTn id="88" dur="1" fill="hold">
                                          <p:stCondLst>
                                            <p:cond delay="0"/>
                                          </p:stCondLst>
                                        </p:cTn>
                                        <p:tgtEl>
                                          <p:spTgt spid="43"/>
                                        </p:tgtEl>
                                        <p:attrNameLst>
                                          <p:attrName>style.visibility</p:attrName>
                                        </p:attrNameLst>
                                      </p:cBhvr>
                                      <p:to>
                                        <p:strVal val="visible"/>
                                      </p:to>
                                    </p:set>
                                  </p:childTnLst>
                                </p:cTn>
                              </p:par>
                              <p:par>
                                <p:cTn id="89" presetID="1" presetClass="entr" presetSubtype="0" fill="hold" nodeType="withEffect">
                                  <p:stCondLst>
                                    <p:cond delay="0"/>
                                  </p:stCondLst>
                                  <p:childTnLst>
                                    <p:set>
                                      <p:cBhvr>
                                        <p:cTn id="90" dur="1" fill="hold">
                                          <p:stCondLst>
                                            <p:cond delay="0"/>
                                          </p:stCondLst>
                                        </p:cTn>
                                        <p:tgtEl>
                                          <p:spTgt spid="20"/>
                                        </p:tgtEl>
                                        <p:attrNameLst>
                                          <p:attrName>style.visibility</p:attrName>
                                        </p:attrNameLst>
                                      </p:cBhvr>
                                      <p:to>
                                        <p:strVal val="visible"/>
                                      </p:to>
                                    </p:set>
                                  </p:childTnLst>
                                </p:cTn>
                              </p:par>
                              <p:par>
                                <p:cTn id="91" presetID="1" presetClass="entr" presetSubtype="0" fill="hold" nodeType="withEffect">
                                  <p:stCondLst>
                                    <p:cond delay="0"/>
                                  </p:stCondLst>
                                  <p:childTnLst>
                                    <p:set>
                                      <p:cBhvr>
                                        <p:cTn id="92" dur="1" fill="hold">
                                          <p:stCondLst>
                                            <p:cond delay="0"/>
                                          </p:stCondLst>
                                        </p:cTn>
                                        <p:tgtEl>
                                          <p:spTgt spid="45"/>
                                        </p:tgtEl>
                                        <p:attrNameLst>
                                          <p:attrName>style.visibility</p:attrName>
                                        </p:attrNameLst>
                                      </p:cBhvr>
                                      <p:to>
                                        <p:strVal val="visible"/>
                                      </p:to>
                                    </p:set>
                                  </p:childTnLst>
                                </p:cTn>
                              </p:par>
                              <p:par>
                                <p:cTn id="93" presetID="1" presetClass="entr" presetSubtype="0" fill="hold" nodeType="withEffect">
                                  <p:stCondLst>
                                    <p:cond delay="0"/>
                                  </p:stCondLst>
                                  <p:childTnLst>
                                    <p:set>
                                      <p:cBhvr>
                                        <p:cTn id="94" dur="1" fill="hold">
                                          <p:stCondLst>
                                            <p:cond delay="0"/>
                                          </p:stCondLst>
                                        </p:cTn>
                                        <p:tgtEl>
                                          <p:spTgt spid="19"/>
                                        </p:tgtEl>
                                        <p:attrNameLst>
                                          <p:attrName>style.visibility</p:attrName>
                                        </p:attrNameLst>
                                      </p:cBhvr>
                                      <p:to>
                                        <p:strVal val="visible"/>
                                      </p:to>
                                    </p:set>
                                  </p:childTnLst>
                                </p:cTn>
                              </p:par>
                              <p:par>
                                <p:cTn id="95" presetID="1" presetClass="entr" presetSubtype="0" fill="hold" nodeType="withEffect">
                                  <p:stCondLst>
                                    <p:cond delay="0"/>
                                  </p:stCondLst>
                                  <p:childTnLst>
                                    <p:set>
                                      <p:cBhvr>
                                        <p:cTn id="96" dur="1" fill="hold">
                                          <p:stCondLst>
                                            <p:cond delay="0"/>
                                          </p:stCondLst>
                                        </p:cTn>
                                        <p:tgtEl>
                                          <p:spTgt spid="8"/>
                                        </p:tgtEl>
                                        <p:attrNameLst>
                                          <p:attrName>style.visibility</p:attrName>
                                        </p:attrNameLst>
                                      </p:cBhvr>
                                      <p:to>
                                        <p:strVal val="visible"/>
                                      </p:to>
                                    </p:set>
                                  </p:childTnLst>
                                </p:cTn>
                              </p:par>
                              <p:par>
                                <p:cTn id="97" presetID="1" presetClass="entr" presetSubtype="0" fill="hold" nodeType="withEffect">
                                  <p:stCondLst>
                                    <p:cond delay="0"/>
                                  </p:stCondLst>
                                  <p:childTnLst>
                                    <p:set>
                                      <p:cBhvr>
                                        <p:cTn id="98" dur="1" fill="hold">
                                          <p:stCondLst>
                                            <p:cond delay="0"/>
                                          </p:stCondLst>
                                        </p:cTn>
                                        <p:tgtEl>
                                          <p:spTgt spid="44"/>
                                        </p:tgtEl>
                                        <p:attrNameLst>
                                          <p:attrName>style.visibility</p:attrName>
                                        </p:attrNameLst>
                                      </p:cBhvr>
                                      <p:to>
                                        <p:strVal val="visible"/>
                                      </p:to>
                                    </p:set>
                                  </p:childTnLst>
                                </p:cTn>
                              </p:par>
                              <p:par>
                                <p:cTn id="99" presetID="1" presetClass="entr" presetSubtype="0" fill="hold" nodeType="withEffect">
                                  <p:stCondLst>
                                    <p:cond delay="0"/>
                                  </p:stCondLst>
                                  <p:childTnLst>
                                    <p:set>
                                      <p:cBhvr>
                                        <p:cTn id="100" dur="1" fill="hold">
                                          <p:stCondLst>
                                            <p:cond delay="0"/>
                                          </p:stCondLst>
                                        </p:cTn>
                                        <p:tgtEl>
                                          <p:spTgt spid="18"/>
                                        </p:tgtEl>
                                        <p:attrNameLst>
                                          <p:attrName>style.visibility</p:attrName>
                                        </p:attrNameLst>
                                      </p:cBhvr>
                                      <p:to>
                                        <p:strVal val="visible"/>
                                      </p:to>
                                    </p:set>
                                  </p:childTnLst>
                                </p:cTn>
                              </p:par>
                              <p:par>
                                <p:cTn id="101" presetID="1" presetClass="entr" presetSubtype="0" fill="hold" nodeType="withEffect">
                                  <p:stCondLst>
                                    <p:cond delay="0"/>
                                  </p:stCondLst>
                                  <p:childTnLst>
                                    <p:set>
                                      <p:cBhvr>
                                        <p:cTn id="102" dur="1" fill="hold">
                                          <p:stCondLst>
                                            <p:cond delay="0"/>
                                          </p:stCondLst>
                                        </p:cTn>
                                        <p:tgtEl>
                                          <p:spTgt spid="4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P spid="13" grpId="0" animBg="1"/>
      <p:bldP spid="14" grpId="0" animBg="1"/>
      <p:bldP spid="15" grpId="0" animBg="1"/>
      <p:bldP spid="16" grpId="0" animBg="1"/>
    </p:bldLst>
  </p:timing>
</p:sld>
</file>

<file path=ppt/slides/slide2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0" y="341568"/>
            <a:ext cx="6096000" cy="630186"/>
          </a:xfrm>
        </p:spPr>
        <p:txBody>
          <a:bodyPr>
            <a:normAutofit fontScale="90000"/>
          </a:bodyPr>
          <a:lstStyle/>
          <a:p>
            <a:r>
              <a:rPr lang="en-US" b="1" dirty="0"/>
              <a:t>Traceability Pilot</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2" name="Rectangle 1">
            <a:extLst>
              <a:ext uri="{FF2B5EF4-FFF2-40B4-BE49-F238E27FC236}">
                <a16:creationId xmlns:a16="http://schemas.microsoft.com/office/drawing/2014/main" id="{B9423268-7CA8-40D6-8566-457C9193AEB0}"/>
              </a:ext>
            </a:extLst>
          </p:cNvPr>
          <p:cNvSpPr/>
          <p:nvPr/>
        </p:nvSpPr>
        <p:spPr>
          <a:xfrm>
            <a:off x="2427799" y="656661"/>
            <a:ext cx="8958470" cy="369332"/>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dirty="0">
              <a:ln>
                <a:noFill/>
              </a:ln>
              <a:solidFill>
                <a:srgbClr val="000000"/>
              </a:solidFill>
              <a:effectLst/>
              <a:uLnTx/>
              <a:uFillTx/>
              <a:latin typeface="Trebuchet MS" panose="020B0603020202020204"/>
              <a:ea typeface="+mn-ea"/>
              <a:cs typeface="+mn-cs"/>
            </a:endParaRPr>
          </a:p>
        </p:txBody>
      </p:sp>
      <p:pic>
        <p:nvPicPr>
          <p:cNvPr id="25" name="Picture 4" descr="Related image">
            <a:extLst>
              <a:ext uri="{FF2B5EF4-FFF2-40B4-BE49-F238E27FC236}">
                <a16:creationId xmlns:a16="http://schemas.microsoft.com/office/drawing/2014/main" id="{FB40343A-1407-4E05-8871-B33844A5CEE9}"/>
              </a:ext>
            </a:extLst>
          </p:cNvPr>
          <p:cNvPicPr>
            <a:picLocks noChangeAspect="1" noChangeArrowheads="1"/>
          </p:cNvPicPr>
          <p:nvPr/>
        </p:nvPicPr>
        <p:blipFill rotWithShape="1">
          <a:blip r:embed="rId4" cstate="email">
            <a:clrChange>
              <a:clrFrom>
                <a:srgbClr val="FFFFFF"/>
              </a:clrFrom>
              <a:clrTo>
                <a:srgbClr val="FFFFFF">
                  <a:alpha val="0"/>
                </a:srgbClr>
              </a:clrTo>
            </a:clrChange>
            <a:extLst>
              <a:ext uri="{28A0092B-C50C-407E-A947-70E740481C1C}">
                <a14:useLocalDpi xmlns:a14="http://schemas.microsoft.com/office/drawing/2010/main" val="0"/>
              </a:ext>
            </a:extLst>
          </a:blip>
          <a:srcRect/>
          <a:stretch/>
        </p:blipFill>
        <p:spPr bwMode="auto">
          <a:xfrm>
            <a:off x="8279641" y="3429000"/>
            <a:ext cx="2202318" cy="1007104"/>
          </a:xfrm>
          <a:prstGeom prst="rect">
            <a:avLst/>
          </a:prstGeom>
          <a:noFill/>
          <a:extLst>
            <a:ext uri="{909E8E84-426E-40DD-AFC4-6F175D3DCCD1}">
              <a14:hiddenFill xmlns:a14="http://schemas.microsoft.com/office/drawing/2010/main">
                <a:solidFill>
                  <a:srgbClr val="FFFFFF"/>
                </a:solidFill>
              </a14:hiddenFill>
            </a:ext>
          </a:extLst>
        </p:spPr>
      </p:pic>
      <p:pic>
        <p:nvPicPr>
          <p:cNvPr id="26" name="Picture 10" descr="Image result for grain farmers of ontario">
            <a:extLst>
              <a:ext uri="{FF2B5EF4-FFF2-40B4-BE49-F238E27FC236}">
                <a16:creationId xmlns:a16="http://schemas.microsoft.com/office/drawing/2014/main" id="{401BD3B8-700E-4A8F-8DEC-459358046229}"/>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2585235" y="3632839"/>
            <a:ext cx="925529" cy="925529"/>
          </a:xfrm>
          <a:prstGeom prst="rect">
            <a:avLst/>
          </a:prstGeom>
          <a:noFill/>
          <a:extLst>
            <a:ext uri="{909E8E84-426E-40DD-AFC4-6F175D3DCCD1}">
              <a14:hiddenFill xmlns:a14="http://schemas.microsoft.com/office/drawing/2010/main">
                <a:solidFill>
                  <a:srgbClr val="FFFFFF"/>
                </a:solidFill>
              </a14:hiddenFill>
            </a:ext>
          </a:extLst>
        </p:spPr>
      </p:pic>
      <p:sp>
        <p:nvSpPr>
          <p:cNvPr id="27" name="TextBox 26">
            <a:extLst>
              <a:ext uri="{FF2B5EF4-FFF2-40B4-BE49-F238E27FC236}">
                <a16:creationId xmlns:a16="http://schemas.microsoft.com/office/drawing/2014/main" id="{312FA80A-0665-4B7C-BAAB-7833627152FC}"/>
              </a:ext>
            </a:extLst>
          </p:cNvPr>
          <p:cNvSpPr txBox="1"/>
          <p:nvPr/>
        </p:nvSpPr>
        <p:spPr>
          <a:xfrm>
            <a:off x="1098015" y="4898782"/>
            <a:ext cx="10421103" cy="175432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0" i="1" u="none" strike="noStrike" kern="1200" cap="none" spc="0" normalizeH="0" baseline="0" noProof="0" dirty="0">
                <a:ln>
                  <a:noFill/>
                </a:ln>
                <a:solidFill>
                  <a:srgbClr val="000000"/>
                </a:solidFill>
                <a:effectLst/>
                <a:uLnTx/>
                <a:uFillTx/>
                <a:latin typeface="Calibri" panose="020F0502020204030204" pitchFamily="34" charset="0"/>
                <a:ea typeface="+mn-ea"/>
                <a:cs typeface="+mn-cs"/>
              </a:rPr>
              <a:t>Our government is committed to supporting Canada’s soybean sector, and this innovative project will strengthen consumer trust and ensure Ontario producers are able to deliver top-quality products for Canadians and markets around the world. Science and innovation are key to ensuring that we can continue to meet demands for our safe and nutritious products at home and abroad</a:t>
            </a:r>
            <a:endParaRPr kumimoji="0" lang="en-US" sz="18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800" b="1" i="0" u="none" strike="noStrike" kern="1200" cap="none" spc="0" normalizeH="0" baseline="0" noProof="0" dirty="0">
              <a:ln>
                <a:noFill/>
              </a:ln>
              <a:solidFill>
                <a:srgbClr val="000000"/>
              </a:solidFill>
              <a:effectLst/>
              <a:uLnTx/>
              <a:uFillTx/>
              <a:latin typeface="Georgia"/>
              <a:ea typeface="+mn-ea"/>
              <a:cs typeface="+mn-cs"/>
            </a:endParaRPr>
          </a:p>
          <a:p>
            <a:pPr marL="1371600" marR="0" lvl="3" indent="0" algn="l" defTabSz="4572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000000"/>
                </a:solidFill>
                <a:effectLst/>
                <a:uLnTx/>
                <a:uFillTx/>
                <a:latin typeface="Georgia"/>
                <a:ea typeface="+mn-ea"/>
                <a:cs typeface="+mn-cs"/>
              </a:rPr>
              <a:t>Marie-Claude Bibeau, Minister of Agriculture and Agri-Food</a:t>
            </a:r>
            <a:endParaRPr kumimoji="0" lang="en-US" sz="1800" b="1" i="0" u="none" strike="noStrike" kern="1200" cap="none" spc="0" normalizeH="0" baseline="0" noProof="0" dirty="0">
              <a:ln>
                <a:noFill/>
              </a:ln>
              <a:solidFill>
                <a:srgbClr val="000000"/>
              </a:solidFill>
              <a:effectLst/>
              <a:uLnTx/>
              <a:uFillTx/>
              <a:latin typeface="Trebuchet MS" panose="020B0603020202020204"/>
              <a:ea typeface="+mn-ea"/>
              <a:cs typeface="Calibri"/>
            </a:endParaRPr>
          </a:p>
        </p:txBody>
      </p:sp>
      <p:sp>
        <p:nvSpPr>
          <p:cNvPr id="28" name="TextBox 27">
            <a:extLst>
              <a:ext uri="{FF2B5EF4-FFF2-40B4-BE49-F238E27FC236}">
                <a16:creationId xmlns:a16="http://schemas.microsoft.com/office/drawing/2014/main" id="{4122D1CA-7E2D-461E-B948-97BE80F388E6}"/>
              </a:ext>
            </a:extLst>
          </p:cNvPr>
          <p:cNvSpPr txBox="1"/>
          <p:nvPr/>
        </p:nvSpPr>
        <p:spPr>
          <a:xfrm>
            <a:off x="672882" y="4578444"/>
            <a:ext cx="728506" cy="1323439"/>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8000" b="1" i="0" u="none" strike="noStrike" kern="1200" cap="none" spc="0" normalizeH="0" baseline="0" noProof="0" dirty="0">
                <a:ln>
                  <a:noFill/>
                </a:ln>
                <a:solidFill>
                  <a:srgbClr val="FFC000"/>
                </a:solidFill>
                <a:effectLst/>
                <a:uLnTx/>
                <a:uFillTx/>
                <a:latin typeface="Trebuchet MS" panose="020B0603020202020204"/>
                <a:ea typeface="+mn-ea"/>
                <a:cs typeface="Aharoni" panose="020B0604020202020204" pitchFamily="2" charset="-79"/>
              </a:rPr>
              <a:t>“</a:t>
            </a:r>
            <a:r>
              <a:rPr kumimoji="0" lang="en-CA" sz="3200" b="1" i="0" u="none" strike="noStrike" kern="1200" cap="none" spc="0" normalizeH="0" baseline="0" noProof="0" dirty="0">
                <a:ln>
                  <a:noFill/>
                </a:ln>
                <a:solidFill>
                  <a:srgbClr val="FFC000"/>
                </a:solidFill>
                <a:effectLst/>
                <a:uLnTx/>
                <a:uFillTx/>
                <a:latin typeface="Calibri" panose="020F0502020204030204" pitchFamily="34" charset="0"/>
                <a:ea typeface="+mn-ea"/>
                <a:cs typeface="Calibri" panose="020F0502020204030204" pitchFamily="34" charset="0"/>
              </a:rPr>
              <a:t> </a:t>
            </a:r>
          </a:p>
        </p:txBody>
      </p:sp>
      <p:sp>
        <p:nvSpPr>
          <p:cNvPr id="29" name="TextBox 28">
            <a:extLst>
              <a:ext uri="{FF2B5EF4-FFF2-40B4-BE49-F238E27FC236}">
                <a16:creationId xmlns:a16="http://schemas.microsoft.com/office/drawing/2014/main" id="{006E9E90-2EF1-46A1-9D6C-35EF3392B9AB}"/>
              </a:ext>
            </a:extLst>
          </p:cNvPr>
          <p:cNvSpPr txBox="1"/>
          <p:nvPr/>
        </p:nvSpPr>
        <p:spPr>
          <a:xfrm rot="10800000">
            <a:off x="11369218" y="5061819"/>
            <a:ext cx="728506" cy="1323439"/>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CA" sz="8000" b="1" i="0" u="none" strike="noStrike" kern="1200" cap="none" spc="0" normalizeH="0" baseline="0" noProof="0" dirty="0">
                <a:ln>
                  <a:noFill/>
                </a:ln>
                <a:solidFill>
                  <a:srgbClr val="FFC000"/>
                </a:solidFill>
                <a:effectLst/>
                <a:uLnTx/>
                <a:uFillTx/>
                <a:latin typeface="Trebuchet MS" panose="020B0603020202020204"/>
                <a:ea typeface="+mn-ea"/>
                <a:cs typeface="Aharoni" panose="020B0604020202020204" pitchFamily="2" charset="-79"/>
              </a:rPr>
              <a:t>“</a:t>
            </a:r>
            <a:r>
              <a:rPr kumimoji="0" lang="en-CA" sz="3200" b="1" i="0" u="none" strike="noStrike" kern="1200" cap="none" spc="0" normalizeH="0" baseline="0" noProof="0" dirty="0">
                <a:ln>
                  <a:noFill/>
                </a:ln>
                <a:solidFill>
                  <a:srgbClr val="FFC000"/>
                </a:solidFill>
                <a:effectLst/>
                <a:uLnTx/>
                <a:uFillTx/>
                <a:latin typeface="Calibri" panose="020F0502020204030204" pitchFamily="34" charset="0"/>
                <a:ea typeface="+mn-ea"/>
                <a:cs typeface="Calibri" panose="020F0502020204030204" pitchFamily="34" charset="0"/>
              </a:rPr>
              <a:t> </a:t>
            </a:r>
          </a:p>
        </p:txBody>
      </p:sp>
      <p:sp>
        <p:nvSpPr>
          <p:cNvPr id="12" name="Rectangle 11">
            <a:extLst>
              <a:ext uri="{FF2B5EF4-FFF2-40B4-BE49-F238E27FC236}">
                <a16:creationId xmlns:a16="http://schemas.microsoft.com/office/drawing/2014/main" id="{3E8EDE83-17FE-42F1-A379-5065066030FA}"/>
              </a:ext>
            </a:extLst>
          </p:cNvPr>
          <p:cNvSpPr/>
          <p:nvPr/>
        </p:nvSpPr>
        <p:spPr>
          <a:xfrm>
            <a:off x="672882" y="1341086"/>
            <a:ext cx="8542556" cy="1963486"/>
          </a:xfrm>
          <a:prstGeom prst="rect">
            <a:avLst/>
          </a:prstGeom>
          <a:noFill/>
        </p:spPr>
        <p:txBody>
          <a:bodyPr wrap="square" lIns="91440" tIns="45720" rIns="91440" bIns="4572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dirty="0">
                <a:ln w="0"/>
                <a:solidFill>
                  <a:srgbClr val="000000"/>
                </a:solidFill>
                <a:effectLst/>
                <a:uLnTx/>
                <a:uFillTx/>
                <a:latin typeface="Trebuchet MS" panose="020B0603020202020204"/>
                <a:ea typeface="+mn-ea"/>
                <a:cs typeface="+mn-cs"/>
              </a:rPr>
              <a:t>Tracing soybeans from certified seed to tofu</a:t>
            </a: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dirty="0">
                <a:ln w="0"/>
                <a:solidFill>
                  <a:srgbClr val="000000"/>
                </a:solidFill>
                <a:effectLst/>
                <a:uLnTx/>
                <a:uFillTx/>
                <a:latin typeface="Trebuchet MS" panose="020B0603020202020204"/>
                <a:ea typeface="+mn-ea"/>
                <a:cs typeface="+mn-cs"/>
              </a:rPr>
              <a:t>All information recoded on one app/ledger (GPS, time stamp)</a:t>
            </a: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dirty="0">
                <a:ln w="0"/>
                <a:solidFill>
                  <a:srgbClr val="000000"/>
                </a:solidFill>
                <a:effectLst/>
                <a:uLnTx/>
                <a:uFillTx/>
                <a:latin typeface="Trebuchet MS" panose="020B0603020202020204"/>
                <a:ea typeface="+mn-ea"/>
                <a:cs typeface="+mn-cs"/>
              </a:rPr>
              <a:t>Decommoditise – potential to extract a premium</a:t>
            </a:r>
          </a:p>
          <a:p>
            <a:pPr marL="342900" marR="0" lvl="0" indent="-342900" algn="l" defTabSz="914400" rtl="0" eaLnBrk="1" fontAlgn="auto" latinLnBrk="0" hangingPunct="1">
              <a:lnSpc>
                <a:spcPct val="150000"/>
              </a:lnSpc>
              <a:spcBef>
                <a:spcPts val="0"/>
              </a:spcBef>
              <a:spcAft>
                <a:spcPts val="0"/>
              </a:spcAft>
              <a:buClrTx/>
              <a:buSzTx/>
              <a:buFont typeface="Arial" panose="020B0604020202020204" pitchFamily="34" charset="0"/>
              <a:buChar char="•"/>
              <a:tabLst/>
              <a:defRPr/>
            </a:pPr>
            <a:r>
              <a:rPr kumimoji="0" lang="en-US" sz="2000" b="0" i="0" u="none" strike="noStrike" kern="1200" cap="none" spc="0" normalizeH="0" baseline="0" noProof="0" dirty="0">
                <a:ln w="0"/>
                <a:solidFill>
                  <a:srgbClr val="000000"/>
                </a:solidFill>
                <a:effectLst/>
                <a:uLnTx/>
                <a:uFillTx/>
                <a:latin typeface="Trebuchet MS" panose="020B0603020202020204"/>
                <a:ea typeface="+mn-ea"/>
                <a:cs typeface="+mn-cs"/>
              </a:rPr>
              <a:t>Micro payments via blockchain – “tip your farmer</a:t>
            </a:r>
            <a:r>
              <a:rPr kumimoji="0" lang="en-US" sz="2400" b="0" i="0" u="none" strike="noStrike" kern="1200" cap="none" spc="0" normalizeH="0" baseline="0" noProof="0" dirty="0">
                <a:ln w="0"/>
                <a:solidFill>
                  <a:srgbClr val="000000"/>
                </a:solidFill>
                <a:effectLst/>
                <a:uLnTx/>
                <a:uFillTx/>
                <a:latin typeface="Trebuchet MS" panose="020B0603020202020204"/>
                <a:ea typeface="+mn-ea"/>
                <a:cs typeface="+mn-cs"/>
              </a:rPr>
              <a:t>”</a:t>
            </a:r>
          </a:p>
        </p:txBody>
      </p:sp>
      <p:pic>
        <p:nvPicPr>
          <p:cNvPr id="14" name="Picture 13">
            <a:extLst>
              <a:ext uri="{FF2B5EF4-FFF2-40B4-BE49-F238E27FC236}">
                <a16:creationId xmlns:a16="http://schemas.microsoft.com/office/drawing/2014/main" id="{4C5B4C3A-A348-423F-85EE-80B1F6785C9E}"/>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472449" y="3559019"/>
            <a:ext cx="1247101" cy="1093071"/>
          </a:xfrm>
          <a:prstGeom prst="rect">
            <a:avLst/>
          </a:prstGeom>
        </p:spPr>
      </p:pic>
    </p:spTree>
    <p:extLst>
      <p:ext uri="{BB962C8B-B14F-4D97-AF65-F5344CB8AC3E}">
        <p14:creationId xmlns:p14="http://schemas.microsoft.com/office/powerpoint/2010/main" val="233253199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a:xfrm>
            <a:off x="-1" y="341568"/>
            <a:ext cx="8220075" cy="630186"/>
          </a:xfrm>
        </p:spPr>
        <p:txBody>
          <a:bodyPr>
            <a:normAutofit fontScale="90000"/>
          </a:bodyPr>
          <a:lstStyle/>
          <a:p>
            <a:r>
              <a:rPr lang="en-US" b="1" dirty="0"/>
              <a:t>Digital Passport – id.graindiscovery.com</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cxnSp>
        <p:nvCxnSpPr>
          <p:cNvPr id="6" name="Straight Connector 5">
            <a:extLst>
              <a:ext uri="{FF2B5EF4-FFF2-40B4-BE49-F238E27FC236}">
                <a16:creationId xmlns:a16="http://schemas.microsoft.com/office/drawing/2014/main" id="{E0EF59EB-E56E-42B2-9D03-4D7334F935AA}"/>
              </a:ext>
            </a:extLst>
          </p:cNvPr>
          <p:cNvCxnSpPr>
            <a:cxnSpLocks/>
          </p:cNvCxnSpPr>
          <p:nvPr/>
        </p:nvCxnSpPr>
        <p:spPr>
          <a:xfrm flipV="1">
            <a:off x="1393095" y="4980876"/>
            <a:ext cx="4273580" cy="17327"/>
          </a:xfrm>
          <a:prstGeom prst="line">
            <a:avLst/>
          </a:prstGeom>
          <a:ln w="38100">
            <a:solidFill>
              <a:srgbClr val="F4C158"/>
            </a:solidFill>
            <a:prstDash val="dash"/>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832ED503-73B6-4FBF-80D2-07C4C287C1BD}"/>
              </a:ext>
            </a:extLst>
          </p:cNvPr>
          <p:cNvCxnSpPr>
            <a:cxnSpLocks/>
          </p:cNvCxnSpPr>
          <p:nvPr/>
        </p:nvCxnSpPr>
        <p:spPr>
          <a:xfrm>
            <a:off x="6162630" y="2018508"/>
            <a:ext cx="3655433" cy="0"/>
          </a:xfrm>
          <a:prstGeom prst="line">
            <a:avLst/>
          </a:prstGeom>
          <a:ln w="38100">
            <a:solidFill>
              <a:srgbClr val="F4C158"/>
            </a:solidFill>
            <a:prstDash val="dash"/>
            <a:headEnd type="non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9" name="Right Bracket 8">
            <a:extLst>
              <a:ext uri="{FF2B5EF4-FFF2-40B4-BE49-F238E27FC236}">
                <a16:creationId xmlns:a16="http://schemas.microsoft.com/office/drawing/2014/main" id="{EF07DA02-C03C-426C-B8B7-A4F63C7DB1A9}"/>
              </a:ext>
            </a:extLst>
          </p:cNvPr>
          <p:cNvSpPr/>
          <p:nvPr/>
        </p:nvSpPr>
        <p:spPr>
          <a:xfrm>
            <a:off x="10405342" y="2015627"/>
            <a:ext cx="863019" cy="2973913"/>
          </a:xfrm>
          <a:prstGeom prst="rightBracket">
            <a:avLst/>
          </a:prstGeom>
          <a:ln w="38100">
            <a:solidFill>
              <a:srgbClr val="F4C158"/>
            </a:solidFill>
            <a:prstDash val="dash"/>
          </a:ln>
        </p:spPr>
        <p:style>
          <a:lnRef idx="1">
            <a:schemeClr val="accent1"/>
          </a:lnRef>
          <a:fillRef idx="0">
            <a:schemeClr val="accent1"/>
          </a:fillRef>
          <a:effectRef idx="0">
            <a:schemeClr val="accent1"/>
          </a:effectRef>
          <a:fontRef idx="minor">
            <a:schemeClr val="tx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Trebuchet MS" panose="020B0603020202020204"/>
              <a:ea typeface="+mn-ea"/>
              <a:cs typeface="+mn-cs"/>
            </a:endParaRPr>
          </a:p>
        </p:txBody>
      </p:sp>
      <p:cxnSp>
        <p:nvCxnSpPr>
          <p:cNvPr id="10" name="Straight Connector 9">
            <a:extLst>
              <a:ext uri="{FF2B5EF4-FFF2-40B4-BE49-F238E27FC236}">
                <a16:creationId xmlns:a16="http://schemas.microsoft.com/office/drawing/2014/main" id="{57D5A1D3-6477-4B4F-8116-5F4F03A705A0}"/>
              </a:ext>
            </a:extLst>
          </p:cNvPr>
          <p:cNvCxnSpPr>
            <a:cxnSpLocks/>
          </p:cNvCxnSpPr>
          <p:nvPr/>
        </p:nvCxnSpPr>
        <p:spPr>
          <a:xfrm flipV="1">
            <a:off x="5551055" y="4972213"/>
            <a:ext cx="4273580" cy="17327"/>
          </a:xfrm>
          <a:prstGeom prst="line">
            <a:avLst/>
          </a:prstGeom>
          <a:ln w="38100">
            <a:solidFill>
              <a:srgbClr val="F4C158"/>
            </a:solidFill>
            <a:prstDash val="dash"/>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9057D4AF-A2DF-446A-B44F-7A360EDD7302}"/>
              </a:ext>
            </a:extLst>
          </p:cNvPr>
          <p:cNvCxnSpPr>
            <a:cxnSpLocks/>
          </p:cNvCxnSpPr>
          <p:nvPr/>
        </p:nvCxnSpPr>
        <p:spPr>
          <a:xfrm>
            <a:off x="2310087" y="2020275"/>
            <a:ext cx="3655433" cy="0"/>
          </a:xfrm>
          <a:prstGeom prst="line">
            <a:avLst/>
          </a:prstGeom>
          <a:ln w="38100">
            <a:solidFill>
              <a:srgbClr val="F4C158"/>
            </a:solidFill>
            <a:prstDash val="dash"/>
            <a:headEnd type="non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12" name="TextBox 19">
            <a:extLst>
              <a:ext uri="{FF2B5EF4-FFF2-40B4-BE49-F238E27FC236}">
                <a16:creationId xmlns:a16="http://schemas.microsoft.com/office/drawing/2014/main" id="{808E68A7-5F7B-4AD7-B351-34A42FC21351}"/>
              </a:ext>
            </a:extLst>
          </p:cNvPr>
          <p:cNvSpPr txBox="1"/>
          <p:nvPr/>
        </p:nvSpPr>
        <p:spPr>
          <a:xfrm>
            <a:off x="8626628" y="5486864"/>
            <a:ext cx="2720752" cy="1138773"/>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AU"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ELEVATOR</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Buyer: </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Beechwood Agri Service</a:t>
            </a:r>
            <a:endPar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A</a:t>
            </a: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rrival: </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23</a:t>
            </a:r>
            <a:r>
              <a:rPr kumimoji="0" lang="en-AU"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rd</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Oct 2018</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D</a:t>
            </a: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eparture: </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28</a:t>
            </a:r>
            <a:r>
              <a:rPr kumimoji="0" lang="en-AU"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th</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Mar 2019</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kumimoji="0" lang="en-AU" sz="12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3" name="TextBox 22">
            <a:extLst>
              <a:ext uri="{FF2B5EF4-FFF2-40B4-BE49-F238E27FC236}">
                <a16:creationId xmlns:a16="http://schemas.microsoft.com/office/drawing/2014/main" id="{7DDBAE53-FE72-4EB4-BE46-D351F7984A48}"/>
              </a:ext>
            </a:extLst>
          </p:cNvPr>
          <p:cNvSpPr txBox="1"/>
          <p:nvPr/>
        </p:nvSpPr>
        <p:spPr>
          <a:xfrm>
            <a:off x="1081702" y="5513018"/>
            <a:ext cx="2545038" cy="954107"/>
          </a:xfrm>
          <a:prstGeom prst="rect">
            <a:avLst/>
          </a:prstGeom>
          <a:noFill/>
        </p:spPr>
        <p:txBody>
          <a:bodyPr wrap="square" rtlCol="0" anchor="t">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AU"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CERTIFIED SEED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Breeder: </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University of Guelph</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Variety:</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OAC Kent</a:t>
            </a:r>
            <a:endPar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4" name="AutoShape 2" descr="Image result for balloons transparent background">
            <a:extLst>
              <a:ext uri="{FF2B5EF4-FFF2-40B4-BE49-F238E27FC236}">
                <a16:creationId xmlns:a16="http://schemas.microsoft.com/office/drawing/2014/main" id="{78A8D892-534F-4A1A-9B01-872A90011AD0}"/>
              </a:ext>
            </a:extLst>
          </p:cNvPr>
          <p:cNvSpPr>
            <a:spLocks noChangeAspect="1" noChangeArrowheads="1"/>
          </p:cNvSpPr>
          <p:nvPr/>
        </p:nvSpPr>
        <p:spPr bwMode="auto">
          <a:xfrm>
            <a:off x="5965520" y="3892773"/>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dirty="0">
              <a:ln>
                <a:noFill/>
              </a:ln>
              <a:solidFill>
                <a:srgbClr val="000000"/>
              </a:solidFill>
              <a:effectLst/>
              <a:uLnTx/>
              <a:uFillTx/>
              <a:latin typeface="Trebuchet MS" panose="020B0603020202020204"/>
              <a:ea typeface="+mn-ea"/>
              <a:cs typeface="+mn-cs"/>
            </a:endParaRPr>
          </a:p>
        </p:txBody>
      </p:sp>
      <p:sp>
        <p:nvSpPr>
          <p:cNvPr id="15" name="TextBox 21">
            <a:extLst>
              <a:ext uri="{FF2B5EF4-FFF2-40B4-BE49-F238E27FC236}">
                <a16:creationId xmlns:a16="http://schemas.microsoft.com/office/drawing/2014/main" id="{757A2DA2-E4C1-4A5E-8864-A36B69C55447}"/>
              </a:ext>
            </a:extLst>
          </p:cNvPr>
          <p:cNvSpPr txBox="1"/>
          <p:nvPr/>
        </p:nvSpPr>
        <p:spPr>
          <a:xfrm>
            <a:off x="1081702" y="2626292"/>
            <a:ext cx="3168917" cy="307777"/>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AU"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CONSUMER</a:t>
            </a:r>
          </a:p>
        </p:txBody>
      </p:sp>
      <p:sp>
        <p:nvSpPr>
          <p:cNvPr id="16" name="TextBox 17">
            <a:extLst>
              <a:ext uri="{FF2B5EF4-FFF2-40B4-BE49-F238E27FC236}">
                <a16:creationId xmlns:a16="http://schemas.microsoft.com/office/drawing/2014/main" id="{EF7F1DC8-8133-49D1-8313-3BF08F714368}"/>
              </a:ext>
            </a:extLst>
          </p:cNvPr>
          <p:cNvSpPr txBox="1"/>
          <p:nvPr/>
        </p:nvSpPr>
        <p:spPr>
          <a:xfrm>
            <a:off x="8440038" y="2600199"/>
            <a:ext cx="2907341" cy="954107"/>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AU"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TOFU FACTORY</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Buyer: </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Ying </a:t>
            </a:r>
            <a:r>
              <a:rPr kumimoji="0" lang="en-US" sz="1400" b="0" i="0" u="none" strike="noStrike" kern="1200" cap="none" spc="0" normalizeH="0" baseline="0" noProof="0" dirty="0" err="1">
                <a:ln>
                  <a:noFill/>
                </a:ln>
                <a:solidFill>
                  <a:srgbClr val="000000"/>
                </a:solidFill>
                <a:effectLst/>
                <a:uLnTx/>
                <a:uFillTx/>
                <a:latin typeface="Calibri" panose="020F0502020204030204" pitchFamily="34" charset="0"/>
                <a:ea typeface="+mn-ea"/>
                <a:cs typeface="Calibri" panose="020F0502020204030204" pitchFamily="34" charset="0"/>
              </a:rPr>
              <a:t>Ying</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Tofu</a:t>
            </a:r>
            <a:endPar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Arrival: </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28</a:t>
            </a:r>
            <a:r>
              <a:rPr kumimoji="0" lang="en-AU"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th</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Mar 2019</a:t>
            </a: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P</a:t>
            </a: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roduction: </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4</a:t>
            </a:r>
            <a:r>
              <a:rPr kumimoji="0" lang="en-AU"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th</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Mar 2019</a:t>
            </a:r>
          </a:p>
        </p:txBody>
      </p:sp>
      <p:sp>
        <p:nvSpPr>
          <p:cNvPr id="17" name="Rectangle: Diagonal Corners Rounded 16">
            <a:extLst>
              <a:ext uri="{FF2B5EF4-FFF2-40B4-BE49-F238E27FC236}">
                <a16:creationId xmlns:a16="http://schemas.microsoft.com/office/drawing/2014/main" id="{1989EDF2-B057-445D-8CA5-90438E10A323}"/>
              </a:ext>
            </a:extLst>
          </p:cNvPr>
          <p:cNvSpPr/>
          <p:nvPr/>
        </p:nvSpPr>
        <p:spPr>
          <a:xfrm>
            <a:off x="8698148" y="4435297"/>
            <a:ext cx="2011680" cy="914400"/>
          </a:xfrm>
          <a:prstGeom prst="round2DiagRect">
            <a:avLst/>
          </a:prstGeom>
          <a:blipFill dpi="0" rotWithShape="1">
            <a:blip r:embed="rId4" cstate="print">
              <a:extLst>
                <a:ext uri="{28A0092B-C50C-407E-A947-70E740481C1C}">
                  <a14:useLocalDpi xmlns:a14="http://schemas.microsoft.com/office/drawing/2010/main" val="0"/>
                </a:ext>
              </a:extLst>
            </a:blip>
            <a:srcRect/>
            <a:stretch>
              <a:fillRect/>
            </a:stretch>
          </a:blipFill>
          <a:ln w="38100">
            <a:solidFill>
              <a:srgbClr val="F4C158"/>
            </a:solid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a:ln>
                <a:solidFill>
                  <a:srgbClr val="000000"/>
                </a:solidFill>
              </a:ln>
              <a:solidFill>
                <a:srgbClr val="FF0000"/>
              </a:solidFill>
              <a:effectLst/>
              <a:uLnTx/>
              <a:uFillTx/>
              <a:latin typeface="Trebuchet MS" panose="020B0603020202020204"/>
              <a:ea typeface="+mn-ea"/>
              <a:cs typeface="+mn-cs"/>
            </a:endParaRPr>
          </a:p>
        </p:txBody>
      </p:sp>
      <p:sp>
        <p:nvSpPr>
          <p:cNvPr id="18" name="Rectangle: Diagonal Corners Rounded 17">
            <a:extLst>
              <a:ext uri="{FF2B5EF4-FFF2-40B4-BE49-F238E27FC236}">
                <a16:creationId xmlns:a16="http://schemas.microsoft.com/office/drawing/2014/main" id="{6EA9CB2F-1458-47FF-8207-7DB2A527C074}"/>
              </a:ext>
            </a:extLst>
          </p:cNvPr>
          <p:cNvSpPr/>
          <p:nvPr/>
        </p:nvSpPr>
        <p:spPr>
          <a:xfrm>
            <a:off x="1081702" y="1558427"/>
            <a:ext cx="2011680" cy="914400"/>
          </a:xfrm>
          <a:prstGeom prst="round2DiagRect">
            <a:avLst/>
          </a:prstGeom>
          <a:blipFill dpi="0" rotWithShape="1">
            <a:blip r:embed="rId5" cstate="print">
              <a:extLst>
                <a:ext uri="{28A0092B-C50C-407E-A947-70E740481C1C}">
                  <a14:useLocalDpi xmlns:a14="http://schemas.microsoft.com/office/drawing/2010/main" val="0"/>
                </a:ext>
              </a:extLst>
            </a:blip>
            <a:srcRect/>
            <a:stretch>
              <a:fillRect/>
            </a:stretch>
          </a:blipFill>
          <a:ln w="38100">
            <a:solidFill>
              <a:srgbClr val="F4C158"/>
            </a:solid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a:ln>
                <a:solidFill>
                  <a:srgbClr val="000000"/>
                </a:solidFill>
              </a:ln>
              <a:solidFill>
                <a:srgbClr val="FFFFFF"/>
              </a:solidFill>
              <a:effectLst/>
              <a:uLnTx/>
              <a:uFillTx/>
              <a:latin typeface="Trebuchet MS" panose="020B0603020202020204"/>
              <a:ea typeface="+mn-ea"/>
              <a:cs typeface="+mn-cs"/>
            </a:endParaRPr>
          </a:p>
        </p:txBody>
      </p:sp>
      <p:sp>
        <p:nvSpPr>
          <p:cNvPr id="19" name="TextBox 25">
            <a:extLst>
              <a:ext uri="{FF2B5EF4-FFF2-40B4-BE49-F238E27FC236}">
                <a16:creationId xmlns:a16="http://schemas.microsoft.com/office/drawing/2014/main" id="{FC0BD27D-8B3E-44FA-B551-C0DC2A5715DD}"/>
              </a:ext>
            </a:extLst>
          </p:cNvPr>
          <p:cNvSpPr txBox="1"/>
          <p:nvPr/>
        </p:nvSpPr>
        <p:spPr>
          <a:xfrm>
            <a:off x="5035042" y="5488795"/>
            <a:ext cx="2892807" cy="954107"/>
          </a:xfrm>
          <a:prstGeom prst="rect">
            <a:avLst/>
          </a:prstGeom>
          <a:noFill/>
        </p:spPr>
        <p:txBody>
          <a:bodyPr wrap="square" rtlCol="0" anchor="t">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AU"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FARMER</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Grower:</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Minten Farms </a:t>
            </a:r>
            <a:endPar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Plant: </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4</a:t>
            </a:r>
            <a:r>
              <a:rPr kumimoji="0" lang="en-US"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th</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Jun 2018 </a:t>
            </a:r>
            <a:endPar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Harvest: </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17</a:t>
            </a:r>
            <a:r>
              <a:rPr kumimoji="0" lang="en-US"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th</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Oct 2018</a:t>
            </a: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a:t>
            </a:r>
          </a:p>
        </p:txBody>
      </p:sp>
      <p:sp>
        <p:nvSpPr>
          <p:cNvPr id="20" name="Rectangle: Diagonal Corners Rounded 19">
            <a:extLst>
              <a:ext uri="{FF2B5EF4-FFF2-40B4-BE49-F238E27FC236}">
                <a16:creationId xmlns:a16="http://schemas.microsoft.com/office/drawing/2014/main" id="{3A9D7597-B83A-43D8-9E4D-CA06AF869073}"/>
              </a:ext>
            </a:extLst>
          </p:cNvPr>
          <p:cNvSpPr/>
          <p:nvPr/>
        </p:nvSpPr>
        <p:spPr>
          <a:xfrm>
            <a:off x="1100491" y="4435297"/>
            <a:ext cx="2011680" cy="914400"/>
          </a:xfrm>
          <a:prstGeom prst="round2DiagRect">
            <a:avLst/>
          </a:prstGeom>
          <a:blipFill dpi="0" rotWithShape="1">
            <a:blip r:embed="rId6" cstate="print">
              <a:extLst>
                <a:ext uri="{28A0092B-C50C-407E-A947-70E740481C1C}">
                  <a14:useLocalDpi xmlns:a14="http://schemas.microsoft.com/office/drawing/2010/main" val="0"/>
                </a:ext>
              </a:extLst>
            </a:blip>
            <a:srcRect/>
            <a:stretch>
              <a:fillRect/>
            </a:stretch>
          </a:blipFill>
          <a:ln w="38100">
            <a:solidFill>
              <a:srgbClr val="F4C158"/>
            </a:solid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dirty="0">
              <a:ln>
                <a:solidFill>
                  <a:srgbClr val="000000"/>
                </a:solidFill>
              </a:ln>
              <a:solidFill>
                <a:srgbClr val="FFFFFF"/>
              </a:solidFill>
              <a:effectLst/>
              <a:uLnTx/>
              <a:uFillTx/>
              <a:latin typeface="Trebuchet MS" panose="020B0603020202020204"/>
              <a:ea typeface="+mn-ea"/>
              <a:cs typeface="+mn-cs"/>
            </a:endParaRPr>
          </a:p>
        </p:txBody>
      </p:sp>
      <p:sp>
        <p:nvSpPr>
          <p:cNvPr id="21" name="Rectangle: Diagonal Corners Rounded 20">
            <a:extLst>
              <a:ext uri="{FF2B5EF4-FFF2-40B4-BE49-F238E27FC236}">
                <a16:creationId xmlns:a16="http://schemas.microsoft.com/office/drawing/2014/main" id="{1FC6A8D2-09CC-4222-B5CE-703991B10B2D}"/>
              </a:ext>
            </a:extLst>
          </p:cNvPr>
          <p:cNvSpPr/>
          <p:nvPr/>
        </p:nvSpPr>
        <p:spPr>
          <a:xfrm>
            <a:off x="5061521" y="4435297"/>
            <a:ext cx="2011680" cy="914400"/>
          </a:xfrm>
          <a:prstGeom prst="round2DiagRect">
            <a:avLst/>
          </a:prstGeom>
          <a:blipFill dpi="0" rotWithShape="1">
            <a:blip r:embed="rId7" cstate="print">
              <a:extLst>
                <a:ext uri="{28A0092B-C50C-407E-A947-70E740481C1C}">
                  <a14:useLocalDpi xmlns:a14="http://schemas.microsoft.com/office/drawing/2010/main" val="0"/>
                </a:ext>
              </a:extLst>
            </a:blip>
            <a:srcRect/>
            <a:stretch>
              <a:fillRect/>
            </a:stretch>
          </a:blipFill>
          <a:ln w="38100">
            <a:solidFill>
              <a:srgbClr val="F4C158"/>
            </a:solid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dirty="0">
              <a:ln>
                <a:solidFill>
                  <a:srgbClr val="000000"/>
                </a:solidFill>
              </a:ln>
              <a:solidFill>
                <a:srgbClr val="FFFFFF"/>
              </a:solidFill>
              <a:effectLst/>
              <a:uLnTx/>
              <a:uFillTx/>
              <a:latin typeface="Trebuchet MS" panose="020B0603020202020204"/>
              <a:ea typeface="+mn-ea"/>
              <a:cs typeface="+mn-cs"/>
            </a:endParaRPr>
          </a:p>
        </p:txBody>
      </p:sp>
      <p:sp>
        <p:nvSpPr>
          <p:cNvPr id="22" name="Rectangle: Diagonal Corners Rounded 21">
            <a:extLst>
              <a:ext uri="{FF2B5EF4-FFF2-40B4-BE49-F238E27FC236}">
                <a16:creationId xmlns:a16="http://schemas.microsoft.com/office/drawing/2014/main" id="{68A03F0A-C54B-4682-B36D-80B089746323}"/>
              </a:ext>
            </a:extLst>
          </p:cNvPr>
          <p:cNvSpPr/>
          <p:nvPr/>
        </p:nvSpPr>
        <p:spPr>
          <a:xfrm>
            <a:off x="8514366" y="1557168"/>
            <a:ext cx="2011680" cy="914400"/>
          </a:xfrm>
          <a:prstGeom prst="round2DiagRect">
            <a:avLst/>
          </a:prstGeom>
          <a:blipFill dpi="0" rotWithShape="1">
            <a:blip r:embed="rId8" cstate="print">
              <a:extLst>
                <a:ext uri="{28A0092B-C50C-407E-A947-70E740481C1C}">
                  <a14:useLocalDpi xmlns:a14="http://schemas.microsoft.com/office/drawing/2010/main" val="0"/>
                </a:ext>
              </a:extLst>
            </a:blip>
            <a:srcRect/>
            <a:stretch>
              <a:fillRect/>
            </a:stretch>
          </a:blipFill>
          <a:ln w="38100">
            <a:solidFill>
              <a:srgbClr val="F4C158"/>
            </a:solid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dirty="0">
              <a:ln>
                <a:solidFill>
                  <a:srgbClr val="000000"/>
                </a:solidFill>
              </a:ln>
              <a:solidFill>
                <a:srgbClr val="FFFFFF"/>
              </a:solidFill>
              <a:effectLst/>
              <a:uLnTx/>
              <a:uFillTx/>
              <a:latin typeface="Trebuchet MS" panose="020B0603020202020204"/>
              <a:ea typeface="+mn-ea"/>
              <a:cs typeface="+mn-cs"/>
            </a:endParaRPr>
          </a:p>
        </p:txBody>
      </p:sp>
      <p:sp>
        <p:nvSpPr>
          <p:cNvPr id="23" name="Isosceles Triangle 22">
            <a:extLst>
              <a:ext uri="{FF2B5EF4-FFF2-40B4-BE49-F238E27FC236}">
                <a16:creationId xmlns:a16="http://schemas.microsoft.com/office/drawing/2014/main" id="{68AEC0D0-A219-448A-9518-17E882B34457}"/>
              </a:ext>
            </a:extLst>
          </p:cNvPr>
          <p:cNvSpPr/>
          <p:nvPr/>
        </p:nvSpPr>
        <p:spPr>
          <a:xfrm rot="5400000">
            <a:off x="3852427" y="1892642"/>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4" name="Isosceles Triangle 23">
            <a:extLst>
              <a:ext uri="{FF2B5EF4-FFF2-40B4-BE49-F238E27FC236}">
                <a16:creationId xmlns:a16="http://schemas.microsoft.com/office/drawing/2014/main" id="{05D41F95-797C-4A45-8FB6-8723B416D23A}"/>
              </a:ext>
            </a:extLst>
          </p:cNvPr>
          <p:cNvSpPr/>
          <p:nvPr/>
        </p:nvSpPr>
        <p:spPr>
          <a:xfrm rot="5400000">
            <a:off x="7692414" y="1883563"/>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5" name="Isosceles Triangle 24">
            <a:extLst>
              <a:ext uri="{FF2B5EF4-FFF2-40B4-BE49-F238E27FC236}">
                <a16:creationId xmlns:a16="http://schemas.microsoft.com/office/drawing/2014/main" id="{C01E5A5F-630D-43A4-821A-0C3722B3393A}"/>
              </a:ext>
            </a:extLst>
          </p:cNvPr>
          <p:cNvSpPr/>
          <p:nvPr/>
        </p:nvSpPr>
        <p:spPr>
          <a:xfrm rot="10800000">
            <a:off x="11168834" y="3270945"/>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6" name="Isosceles Triangle 25">
            <a:extLst>
              <a:ext uri="{FF2B5EF4-FFF2-40B4-BE49-F238E27FC236}">
                <a16:creationId xmlns:a16="http://schemas.microsoft.com/office/drawing/2014/main" id="{D6E1F983-23B4-4C2C-9EBE-2B5629C9A19E}"/>
              </a:ext>
            </a:extLst>
          </p:cNvPr>
          <p:cNvSpPr/>
          <p:nvPr/>
        </p:nvSpPr>
        <p:spPr>
          <a:xfrm rot="16200000">
            <a:off x="7813005" y="4838904"/>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7" name="Isosceles Triangle 26">
            <a:extLst>
              <a:ext uri="{FF2B5EF4-FFF2-40B4-BE49-F238E27FC236}">
                <a16:creationId xmlns:a16="http://schemas.microsoft.com/office/drawing/2014/main" id="{2FD1ADDC-6842-4ED9-B012-17393657860D}"/>
              </a:ext>
            </a:extLst>
          </p:cNvPr>
          <p:cNvSpPr/>
          <p:nvPr/>
        </p:nvSpPr>
        <p:spPr>
          <a:xfrm rot="16200000">
            <a:off x="3935084" y="4858733"/>
            <a:ext cx="220879" cy="261610"/>
          </a:xfrm>
          <a:prstGeom prst="triangle">
            <a:avLst/>
          </a:prstGeom>
          <a:solidFill>
            <a:srgbClr val="F6C95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AU"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28" name="Picture 27">
            <a:extLst>
              <a:ext uri="{FF2B5EF4-FFF2-40B4-BE49-F238E27FC236}">
                <a16:creationId xmlns:a16="http://schemas.microsoft.com/office/drawing/2014/main" id="{F99FB20C-4E40-4E84-9BA6-E46624E26228}"/>
              </a:ext>
            </a:extLst>
          </p:cNvPr>
          <p:cNvPicPr>
            <a:picLocks noChangeAspect="1"/>
          </p:cNvPicPr>
          <p:nvPr/>
        </p:nvPicPr>
        <p:blipFill>
          <a:blip r:embed="rId9" cstate="email">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1548645" y="2894991"/>
            <a:ext cx="902028" cy="902028"/>
          </a:xfrm>
          <a:prstGeom prst="rect">
            <a:avLst/>
          </a:prstGeom>
        </p:spPr>
      </p:pic>
      <p:sp>
        <p:nvSpPr>
          <p:cNvPr id="29" name="Rectangle: Diagonal Corners Rounded 28">
            <a:extLst>
              <a:ext uri="{FF2B5EF4-FFF2-40B4-BE49-F238E27FC236}">
                <a16:creationId xmlns:a16="http://schemas.microsoft.com/office/drawing/2014/main" id="{BE2C3D2B-2EE4-4DCA-BB11-F53F00D266F3}"/>
              </a:ext>
            </a:extLst>
          </p:cNvPr>
          <p:cNvSpPr/>
          <p:nvPr/>
        </p:nvSpPr>
        <p:spPr>
          <a:xfrm>
            <a:off x="4969447" y="1568853"/>
            <a:ext cx="2011680" cy="914400"/>
          </a:xfrm>
          <a:prstGeom prst="round2DiagRect">
            <a:avLst/>
          </a:prstGeom>
          <a:blipFill dpi="0" rotWithShape="1">
            <a:blip r:embed="rId10">
              <a:extLst>
                <a:ext uri="{28A0092B-C50C-407E-A947-70E740481C1C}">
                  <a14:useLocalDpi xmlns:a14="http://schemas.microsoft.com/office/drawing/2010/main" val="0"/>
                </a:ext>
              </a:extLst>
            </a:blip>
            <a:srcRect/>
            <a:stretch>
              <a:fillRect/>
            </a:stretch>
          </a:blipFill>
          <a:ln w="38100">
            <a:solidFill>
              <a:srgbClr val="F4C158"/>
            </a:solidFill>
          </a:ln>
        </p:spPr>
        <p:style>
          <a:lnRef idx="2">
            <a:schemeClr val="accent4">
              <a:shade val="50000"/>
            </a:schemeClr>
          </a:lnRef>
          <a:fillRef idx="1">
            <a:schemeClr val="accent4"/>
          </a:fillRef>
          <a:effectRef idx="0">
            <a:schemeClr val="accent4"/>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AU" sz="1800" b="1" i="0" u="none" strike="noStrike" kern="1200" cap="none" spc="0" normalizeH="0" baseline="0" noProof="0" dirty="0">
              <a:ln>
                <a:solidFill>
                  <a:srgbClr val="000000"/>
                </a:solidFill>
              </a:ln>
              <a:solidFill>
                <a:srgbClr val="FF0000"/>
              </a:solidFill>
              <a:effectLst/>
              <a:uLnTx/>
              <a:uFillTx/>
              <a:latin typeface="Trebuchet MS" panose="020B0603020202020204"/>
              <a:ea typeface="+mn-ea"/>
              <a:cs typeface="+mn-cs"/>
            </a:endParaRPr>
          </a:p>
        </p:txBody>
      </p:sp>
      <p:sp>
        <p:nvSpPr>
          <p:cNvPr id="30" name="TextBox 17">
            <a:extLst>
              <a:ext uri="{FF2B5EF4-FFF2-40B4-BE49-F238E27FC236}">
                <a16:creationId xmlns:a16="http://schemas.microsoft.com/office/drawing/2014/main" id="{879FE6C9-A31A-403B-9C84-6A9FAB20C98E}"/>
              </a:ext>
            </a:extLst>
          </p:cNvPr>
          <p:cNvSpPr txBox="1"/>
          <p:nvPr/>
        </p:nvSpPr>
        <p:spPr>
          <a:xfrm>
            <a:off x="5004622" y="2632877"/>
            <a:ext cx="2681414" cy="738664"/>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AU" sz="1400" b="1" i="0" u="none" strike="noStrike" kern="1200" cap="none" spc="0" normalizeH="0" baseline="0" noProof="0" dirty="0">
                <a:ln>
                  <a:noFill/>
                </a:ln>
                <a:solidFill>
                  <a:srgbClr val="A6702D"/>
                </a:solidFill>
                <a:effectLst/>
                <a:uLnTx/>
                <a:uFillTx/>
                <a:latin typeface="Calibri" panose="020F0502020204030204" pitchFamily="34" charset="0"/>
                <a:ea typeface="+mn-ea"/>
                <a:cs typeface="Calibri" panose="020F0502020204030204" pitchFamily="34" charset="0"/>
              </a:rPr>
              <a:t>WHOLESALER</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Seller: </a:t>
            </a:r>
            <a:r>
              <a:rPr kumimoji="0" lang="en-US"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Fresh Spoke</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Arrival</a:t>
            </a:r>
            <a:r>
              <a:rPr kumimoji="0" lang="en-AU" sz="1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8</a:t>
            </a:r>
            <a:r>
              <a:rPr kumimoji="0" lang="en-AU" sz="1400" b="0" i="0" u="none" strike="noStrike" kern="1200" cap="none" spc="0" normalizeH="0" baseline="30000" noProof="0" dirty="0">
                <a:ln>
                  <a:noFill/>
                </a:ln>
                <a:solidFill>
                  <a:srgbClr val="000000"/>
                </a:solidFill>
                <a:effectLst/>
                <a:uLnTx/>
                <a:uFillTx/>
                <a:latin typeface="Calibri" panose="020F0502020204030204" pitchFamily="34" charset="0"/>
                <a:ea typeface="+mn-ea"/>
                <a:cs typeface="Calibri" panose="020F0502020204030204" pitchFamily="34" charset="0"/>
              </a:rPr>
              <a:t>th</a:t>
            </a:r>
            <a:r>
              <a:rPr kumimoji="0" lang="en-AU" sz="14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rPr>
              <a:t>  Apr  2019</a:t>
            </a:r>
          </a:p>
        </p:txBody>
      </p:sp>
      <p:pic>
        <p:nvPicPr>
          <p:cNvPr id="31" name="Picture 2" descr="Image result for loonie">
            <a:extLst>
              <a:ext uri="{FF2B5EF4-FFF2-40B4-BE49-F238E27FC236}">
                <a16:creationId xmlns:a16="http://schemas.microsoft.com/office/drawing/2014/main" id="{FAB2816E-1961-4B86-BA17-91A4ECEB340B}"/>
              </a:ext>
            </a:extLst>
          </p:cNvPr>
          <p:cNvPicPr>
            <a:picLocks noChangeAspect="1" noChangeArrowheads="1"/>
          </p:cNvPicPr>
          <p:nvPr/>
        </p:nvPicPr>
        <p:blipFill>
          <a:blip r:embed="rId11"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614026" y="1645409"/>
            <a:ext cx="756076" cy="756076"/>
          </a:xfrm>
          <a:prstGeom prst="rect">
            <a:avLst/>
          </a:prstGeom>
          <a:noFill/>
          <a:extLst>
            <a:ext uri="{909E8E84-426E-40DD-AFC4-6F175D3DCCD1}">
              <a14:hiddenFill xmlns:a14="http://schemas.microsoft.com/office/drawing/2010/main">
                <a:solidFill>
                  <a:srgbClr val="FFFFFF"/>
                </a:solidFill>
              </a14:hiddenFill>
            </a:ext>
          </a:extLst>
        </p:spPr>
      </p:pic>
      <p:pic>
        <p:nvPicPr>
          <p:cNvPr id="32" name="Picture 2" descr="Image result for loonie">
            <a:extLst>
              <a:ext uri="{FF2B5EF4-FFF2-40B4-BE49-F238E27FC236}">
                <a16:creationId xmlns:a16="http://schemas.microsoft.com/office/drawing/2014/main" id="{A74D75D3-96F2-433D-93BD-7FA3F5D6B1F8}"/>
              </a:ext>
            </a:extLst>
          </p:cNvPr>
          <p:cNvPicPr>
            <a:picLocks noChangeAspect="1" noChangeArrowheads="1"/>
          </p:cNvPicPr>
          <p:nvPr/>
        </p:nvPicPr>
        <p:blipFill>
          <a:blip r:embed="rId11"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7424815" y="1653954"/>
            <a:ext cx="756076" cy="756076"/>
          </a:xfrm>
          <a:prstGeom prst="rect">
            <a:avLst/>
          </a:prstGeom>
          <a:noFill/>
          <a:extLst>
            <a:ext uri="{909E8E84-426E-40DD-AFC4-6F175D3DCCD1}">
              <a14:hiddenFill xmlns:a14="http://schemas.microsoft.com/office/drawing/2010/main">
                <a:solidFill>
                  <a:srgbClr val="FFFFFF"/>
                </a:solidFill>
              </a14:hiddenFill>
            </a:ext>
          </a:extLst>
        </p:spPr>
      </p:pic>
      <p:pic>
        <p:nvPicPr>
          <p:cNvPr id="33" name="Picture 2" descr="Image result for loonie">
            <a:extLst>
              <a:ext uri="{FF2B5EF4-FFF2-40B4-BE49-F238E27FC236}">
                <a16:creationId xmlns:a16="http://schemas.microsoft.com/office/drawing/2014/main" id="{EA6DDA46-32D9-4B92-82A9-038D2B4128A5}"/>
              </a:ext>
            </a:extLst>
          </p:cNvPr>
          <p:cNvPicPr>
            <a:picLocks noChangeAspect="1" noChangeArrowheads="1"/>
          </p:cNvPicPr>
          <p:nvPr/>
        </p:nvPicPr>
        <p:blipFill>
          <a:blip r:embed="rId11"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10939846" y="3040943"/>
            <a:ext cx="756076" cy="756076"/>
          </a:xfrm>
          <a:prstGeom prst="rect">
            <a:avLst/>
          </a:prstGeom>
          <a:noFill/>
          <a:extLst>
            <a:ext uri="{909E8E84-426E-40DD-AFC4-6F175D3DCCD1}">
              <a14:hiddenFill xmlns:a14="http://schemas.microsoft.com/office/drawing/2010/main">
                <a:solidFill>
                  <a:srgbClr val="FFFFFF"/>
                </a:solidFill>
              </a14:hiddenFill>
            </a:ext>
          </a:extLst>
        </p:spPr>
      </p:pic>
      <p:pic>
        <p:nvPicPr>
          <p:cNvPr id="34" name="Picture 2" descr="Image result for loonie">
            <a:extLst>
              <a:ext uri="{FF2B5EF4-FFF2-40B4-BE49-F238E27FC236}">
                <a16:creationId xmlns:a16="http://schemas.microsoft.com/office/drawing/2014/main" id="{5F9ED220-9937-4BD5-8A8C-16282CB88AC6}"/>
              </a:ext>
            </a:extLst>
          </p:cNvPr>
          <p:cNvPicPr>
            <a:picLocks noChangeAspect="1" noChangeArrowheads="1"/>
          </p:cNvPicPr>
          <p:nvPr/>
        </p:nvPicPr>
        <p:blipFill>
          <a:blip r:embed="rId11"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7383539" y="4572131"/>
            <a:ext cx="756076" cy="756076"/>
          </a:xfrm>
          <a:prstGeom prst="rect">
            <a:avLst/>
          </a:prstGeom>
          <a:noFill/>
          <a:extLst>
            <a:ext uri="{909E8E84-426E-40DD-AFC4-6F175D3DCCD1}">
              <a14:hiddenFill xmlns:a14="http://schemas.microsoft.com/office/drawing/2010/main">
                <a:solidFill>
                  <a:srgbClr val="FFFFFF"/>
                </a:solidFill>
              </a14:hiddenFill>
            </a:ext>
          </a:extLst>
        </p:spPr>
      </p:pic>
      <p:pic>
        <p:nvPicPr>
          <p:cNvPr id="35" name="Picture 2" descr="Image result for loonie">
            <a:extLst>
              <a:ext uri="{FF2B5EF4-FFF2-40B4-BE49-F238E27FC236}">
                <a16:creationId xmlns:a16="http://schemas.microsoft.com/office/drawing/2014/main" id="{D6CE4DAF-178E-4B41-9A84-7D98FCE5CA16}"/>
              </a:ext>
            </a:extLst>
          </p:cNvPr>
          <p:cNvPicPr>
            <a:picLocks noChangeAspect="1" noChangeArrowheads="1"/>
          </p:cNvPicPr>
          <p:nvPr/>
        </p:nvPicPr>
        <p:blipFill>
          <a:blip r:embed="rId11"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609973" y="4572131"/>
            <a:ext cx="756076" cy="7560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384599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1"/>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2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0"/>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4"/>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22"/>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6"/>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9"/>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5"/>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7"/>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2"/>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26"/>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10"/>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21"/>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19"/>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27"/>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6"/>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20"/>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13"/>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26" presetClass="entr" presetSubtype="0" fill="hold" nodeType="clickEffect">
                                  <p:stCondLst>
                                    <p:cond delay="0"/>
                                  </p:stCondLst>
                                  <p:childTnLst>
                                    <p:set>
                                      <p:cBhvr>
                                        <p:cTn id="56" dur="1" fill="hold">
                                          <p:stCondLst>
                                            <p:cond delay="0"/>
                                          </p:stCondLst>
                                        </p:cTn>
                                        <p:tgtEl>
                                          <p:spTgt spid="31"/>
                                        </p:tgtEl>
                                        <p:attrNameLst>
                                          <p:attrName>style.visibility</p:attrName>
                                        </p:attrNameLst>
                                      </p:cBhvr>
                                      <p:to>
                                        <p:strVal val="visible"/>
                                      </p:to>
                                    </p:set>
                                    <p:animEffect transition="in" filter="wipe(down)">
                                      <p:cBhvr>
                                        <p:cTn id="57" dur="580">
                                          <p:stCondLst>
                                            <p:cond delay="0"/>
                                          </p:stCondLst>
                                        </p:cTn>
                                        <p:tgtEl>
                                          <p:spTgt spid="31"/>
                                        </p:tgtEl>
                                      </p:cBhvr>
                                    </p:animEffect>
                                    <p:anim calcmode="lin" valueType="num">
                                      <p:cBhvr>
                                        <p:cTn id="58" dur="1822" tmFilter="0,0; 0.14,0.36; 0.43,0.73; 0.71,0.91; 1.0,1.0">
                                          <p:stCondLst>
                                            <p:cond delay="0"/>
                                          </p:stCondLst>
                                        </p:cTn>
                                        <p:tgtEl>
                                          <p:spTgt spid="31"/>
                                        </p:tgtEl>
                                        <p:attrNameLst>
                                          <p:attrName>ppt_x</p:attrName>
                                        </p:attrNameLst>
                                      </p:cBhvr>
                                      <p:tavLst>
                                        <p:tav tm="0">
                                          <p:val>
                                            <p:strVal val="#ppt_x-0.25"/>
                                          </p:val>
                                        </p:tav>
                                        <p:tav tm="100000">
                                          <p:val>
                                            <p:strVal val="#ppt_x"/>
                                          </p:val>
                                        </p:tav>
                                      </p:tavLst>
                                    </p:anim>
                                    <p:anim calcmode="lin" valueType="num">
                                      <p:cBhvr>
                                        <p:cTn id="59" dur="664" tmFilter="0.0,0.0; 0.25,0.07; 0.50,0.2; 0.75,0.467; 1.0,1.0">
                                          <p:stCondLst>
                                            <p:cond delay="0"/>
                                          </p:stCondLst>
                                        </p:cTn>
                                        <p:tgtEl>
                                          <p:spTgt spid="31"/>
                                        </p:tgtEl>
                                        <p:attrNameLst>
                                          <p:attrName>ppt_y</p:attrName>
                                        </p:attrNameLst>
                                      </p:cBhvr>
                                      <p:tavLst>
                                        <p:tav tm="0" fmla="#ppt_y-sin(pi*$)/3">
                                          <p:val>
                                            <p:fltVal val="0.5"/>
                                          </p:val>
                                        </p:tav>
                                        <p:tav tm="100000">
                                          <p:val>
                                            <p:fltVal val="1"/>
                                          </p:val>
                                        </p:tav>
                                      </p:tavLst>
                                    </p:anim>
                                    <p:anim calcmode="lin" valueType="num">
                                      <p:cBhvr>
                                        <p:cTn id="60" dur="664" tmFilter="0, 0; 0.125,0.2665; 0.25,0.4; 0.375,0.465; 0.5,0.5;  0.625,0.535; 0.75,0.6; 0.875,0.7335; 1,1">
                                          <p:stCondLst>
                                            <p:cond delay="664"/>
                                          </p:stCondLst>
                                        </p:cTn>
                                        <p:tgtEl>
                                          <p:spTgt spid="31"/>
                                        </p:tgtEl>
                                        <p:attrNameLst>
                                          <p:attrName>ppt_y</p:attrName>
                                        </p:attrNameLst>
                                      </p:cBhvr>
                                      <p:tavLst>
                                        <p:tav tm="0" fmla="#ppt_y-sin(pi*$)/9">
                                          <p:val>
                                            <p:fltVal val="0"/>
                                          </p:val>
                                        </p:tav>
                                        <p:tav tm="100000">
                                          <p:val>
                                            <p:fltVal val="1"/>
                                          </p:val>
                                        </p:tav>
                                      </p:tavLst>
                                    </p:anim>
                                    <p:anim calcmode="lin" valueType="num">
                                      <p:cBhvr>
                                        <p:cTn id="61" dur="332" tmFilter="0, 0; 0.125,0.2665; 0.25,0.4; 0.375,0.465; 0.5,0.5;  0.625,0.535; 0.75,0.6; 0.875,0.7335; 1,1">
                                          <p:stCondLst>
                                            <p:cond delay="1324"/>
                                          </p:stCondLst>
                                        </p:cTn>
                                        <p:tgtEl>
                                          <p:spTgt spid="31"/>
                                        </p:tgtEl>
                                        <p:attrNameLst>
                                          <p:attrName>ppt_y</p:attrName>
                                        </p:attrNameLst>
                                      </p:cBhvr>
                                      <p:tavLst>
                                        <p:tav tm="0" fmla="#ppt_y-sin(pi*$)/27">
                                          <p:val>
                                            <p:fltVal val="0"/>
                                          </p:val>
                                        </p:tav>
                                        <p:tav tm="100000">
                                          <p:val>
                                            <p:fltVal val="1"/>
                                          </p:val>
                                        </p:tav>
                                      </p:tavLst>
                                    </p:anim>
                                    <p:anim calcmode="lin" valueType="num">
                                      <p:cBhvr>
                                        <p:cTn id="62" dur="164" tmFilter="0, 0; 0.125,0.2665; 0.25,0.4; 0.375,0.465; 0.5,0.5;  0.625,0.535; 0.75,0.6; 0.875,0.7335; 1,1">
                                          <p:stCondLst>
                                            <p:cond delay="1656"/>
                                          </p:stCondLst>
                                        </p:cTn>
                                        <p:tgtEl>
                                          <p:spTgt spid="31"/>
                                        </p:tgtEl>
                                        <p:attrNameLst>
                                          <p:attrName>ppt_y</p:attrName>
                                        </p:attrNameLst>
                                      </p:cBhvr>
                                      <p:tavLst>
                                        <p:tav tm="0" fmla="#ppt_y-sin(pi*$)/81">
                                          <p:val>
                                            <p:fltVal val="0"/>
                                          </p:val>
                                        </p:tav>
                                        <p:tav tm="100000">
                                          <p:val>
                                            <p:fltVal val="1"/>
                                          </p:val>
                                        </p:tav>
                                      </p:tavLst>
                                    </p:anim>
                                    <p:animScale>
                                      <p:cBhvr>
                                        <p:cTn id="63" dur="26">
                                          <p:stCondLst>
                                            <p:cond delay="650"/>
                                          </p:stCondLst>
                                        </p:cTn>
                                        <p:tgtEl>
                                          <p:spTgt spid="31"/>
                                        </p:tgtEl>
                                      </p:cBhvr>
                                      <p:to x="100000" y="60000"/>
                                    </p:animScale>
                                    <p:animScale>
                                      <p:cBhvr>
                                        <p:cTn id="64" dur="166" decel="50000">
                                          <p:stCondLst>
                                            <p:cond delay="676"/>
                                          </p:stCondLst>
                                        </p:cTn>
                                        <p:tgtEl>
                                          <p:spTgt spid="31"/>
                                        </p:tgtEl>
                                      </p:cBhvr>
                                      <p:to x="100000" y="100000"/>
                                    </p:animScale>
                                    <p:animScale>
                                      <p:cBhvr>
                                        <p:cTn id="65" dur="26">
                                          <p:stCondLst>
                                            <p:cond delay="1312"/>
                                          </p:stCondLst>
                                        </p:cTn>
                                        <p:tgtEl>
                                          <p:spTgt spid="31"/>
                                        </p:tgtEl>
                                      </p:cBhvr>
                                      <p:to x="100000" y="80000"/>
                                    </p:animScale>
                                    <p:animScale>
                                      <p:cBhvr>
                                        <p:cTn id="66" dur="166" decel="50000">
                                          <p:stCondLst>
                                            <p:cond delay="1338"/>
                                          </p:stCondLst>
                                        </p:cTn>
                                        <p:tgtEl>
                                          <p:spTgt spid="31"/>
                                        </p:tgtEl>
                                      </p:cBhvr>
                                      <p:to x="100000" y="100000"/>
                                    </p:animScale>
                                    <p:animScale>
                                      <p:cBhvr>
                                        <p:cTn id="67" dur="26">
                                          <p:stCondLst>
                                            <p:cond delay="1642"/>
                                          </p:stCondLst>
                                        </p:cTn>
                                        <p:tgtEl>
                                          <p:spTgt spid="31"/>
                                        </p:tgtEl>
                                      </p:cBhvr>
                                      <p:to x="100000" y="90000"/>
                                    </p:animScale>
                                    <p:animScale>
                                      <p:cBhvr>
                                        <p:cTn id="68" dur="166" decel="50000">
                                          <p:stCondLst>
                                            <p:cond delay="1668"/>
                                          </p:stCondLst>
                                        </p:cTn>
                                        <p:tgtEl>
                                          <p:spTgt spid="31"/>
                                        </p:tgtEl>
                                      </p:cBhvr>
                                      <p:to x="100000" y="100000"/>
                                    </p:animScale>
                                    <p:animScale>
                                      <p:cBhvr>
                                        <p:cTn id="69" dur="26">
                                          <p:stCondLst>
                                            <p:cond delay="1808"/>
                                          </p:stCondLst>
                                        </p:cTn>
                                        <p:tgtEl>
                                          <p:spTgt spid="31"/>
                                        </p:tgtEl>
                                      </p:cBhvr>
                                      <p:to x="100000" y="95000"/>
                                    </p:animScale>
                                    <p:animScale>
                                      <p:cBhvr>
                                        <p:cTn id="70" dur="166" decel="50000">
                                          <p:stCondLst>
                                            <p:cond delay="1834"/>
                                          </p:stCondLst>
                                        </p:cTn>
                                        <p:tgtEl>
                                          <p:spTgt spid="31"/>
                                        </p:tgtEl>
                                      </p:cBhvr>
                                      <p:to x="100000" y="100000"/>
                                    </p:animScale>
                                  </p:childTnLst>
                                </p:cTn>
                              </p:par>
                              <p:par>
                                <p:cTn id="71" presetID="26" presetClass="entr" presetSubtype="0" fill="hold" nodeType="withEffect">
                                  <p:stCondLst>
                                    <p:cond delay="0"/>
                                  </p:stCondLst>
                                  <p:childTnLst>
                                    <p:set>
                                      <p:cBhvr>
                                        <p:cTn id="72" dur="1" fill="hold">
                                          <p:stCondLst>
                                            <p:cond delay="0"/>
                                          </p:stCondLst>
                                        </p:cTn>
                                        <p:tgtEl>
                                          <p:spTgt spid="32"/>
                                        </p:tgtEl>
                                        <p:attrNameLst>
                                          <p:attrName>style.visibility</p:attrName>
                                        </p:attrNameLst>
                                      </p:cBhvr>
                                      <p:to>
                                        <p:strVal val="visible"/>
                                      </p:to>
                                    </p:set>
                                    <p:animEffect transition="in" filter="wipe(down)">
                                      <p:cBhvr>
                                        <p:cTn id="73" dur="580">
                                          <p:stCondLst>
                                            <p:cond delay="0"/>
                                          </p:stCondLst>
                                        </p:cTn>
                                        <p:tgtEl>
                                          <p:spTgt spid="32"/>
                                        </p:tgtEl>
                                      </p:cBhvr>
                                    </p:animEffect>
                                    <p:anim calcmode="lin" valueType="num">
                                      <p:cBhvr>
                                        <p:cTn id="74" dur="1822" tmFilter="0,0; 0.14,0.36; 0.43,0.73; 0.71,0.91; 1.0,1.0">
                                          <p:stCondLst>
                                            <p:cond delay="0"/>
                                          </p:stCondLst>
                                        </p:cTn>
                                        <p:tgtEl>
                                          <p:spTgt spid="32"/>
                                        </p:tgtEl>
                                        <p:attrNameLst>
                                          <p:attrName>ppt_x</p:attrName>
                                        </p:attrNameLst>
                                      </p:cBhvr>
                                      <p:tavLst>
                                        <p:tav tm="0">
                                          <p:val>
                                            <p:strVal val="#ppt_x-0.25"/>
                                          </p:val>
                                        </p:tav>
                                        <p:tav tm="100000">
                                          <p:val>
                                            <p:strVal val="#ppt_x"/>
                                          </p:val>
                                        </p:tav>
                                      </p:tavLst>
                                    </p:anim>
                                    <p:anim calcmode="lin" valueType="num">
                                      <p:cBhvr>
                                        <p:cTn id="75" dur="664" tmFilter="0.0,0.0; 0.25,0.07; 0.50,0.2; 0.75,0.467; 1.0,1.0">
                                          <p:stCondLst>
                                            <p:cond delay="0"/>
                                          </p:stCondLst>
                                        </p:cTn>
                                        <p:tgtEl>
                                          <p:spTgt spid="32"/>
                                        </p:tgtEl>
                                        <p:attrNameLst>
                                          <p:attrName>ppt_y</p:attrName>
                                        </p:attrNameLst>
                                      </p:cBhvr>
                                      <p:tavLst>
                                        <p:tav tm="0" fmla="#ppt_y-sin(pi*$)/3">
                                          <p:val>
                                            <p:fltVal val="0.5"/>
                                          </p:val>
                                        </p:tav>
                                        <p:tav tm="100000">
                                          <p:val>
                                            <p:fltVal val="1"/>
                                          </p:val>
                                        </p:tav>
                                      </p:tavLst>
                                    </p:anim>
                                    <p:anim calcmode="lin" valueType="num">
                                      <p:cBhvr>
                                        <p:cTn id="76" dur="664" tmFilter="0, 0; 0.125,0.2665; 0.25,0.4; 0.375,0.465; 0.5,0.5;  0.625,0.535; 0.75,0.6; 0.875,0.7335; 1,1">
                                          <p:stCondLst>
                                            <p:cond delay="664"/>
                                          </p:stCondLst>
                                        </p:cTn>
                                        <p:tgtEl>
                                          <p:spTgt spid="32"/>
                                        </p:tgtEl>
                                        <p:attrNameLst>
                                          <p:attrName>ppt_y</p:attrName>
                                        </p:attrNameLst>
                                      </p:cBhvr>
                                      <p:tavLst>
                                        <p:tav tm="0" fmla="#ppt_y-sin(pi*$)/9">
                                          <p:val>
                                            <p:fltVal val="0"/>
                                          </p:val>
                                        </p:tav>
                                        <p:tav tm="100000">
                                          <p:val>
                                            <p:fltVal val="1"/>
                                          </p:val>
                                        </p:tav>
                                      </p:tavLst>
                                    </p:anim>
                                    <p:anim calcmode="lin" valueType="num">
                                      <p:cBhvr>
                                        <p:cTn id="77" dur="332" tmFilter="0, 0; 0.125,0.2665; 0.25,0.4; 0.375,0.465; 0.5,0.5;  0.625,0.535; 0.75,0.6; 0.875,0.7335; 1,1">
                                          <p:stCondLst>
                                            <p:cond delay="1324"/>
                                          </p:stCondLst>
                                        </p:cTn>
                                        <p:tgtEl>
                                          <p:spTgt spid="32"/>
                                        </p:tgtEl>
                                        <p:attrNameLst>
                                          <p:attrName>ppt_y</p:attrName>
                                        </p:attrNameLst>
                                      </p:cBhvr>
                                      <p:tavLst>
                                        <p:tav tm="0" fmla="#ppt_y-sin(pi*$)/27">
                                          <p:val>
                                            <p:fltVal val="0"/>
                                          </p:val>
                                        </p:tav>
                                        <p:tav tm="100000">
                                          <p:val>
                                            <p:fltVal val="1"/>
                                          </p:val>
                                        </p:tav>
                                      </p:tavLst>
                                    </p:anim>
                                    <p:anim calcmode="lin" valueType="num">
                                      <p:cBhvr>
                                        <p:cTn id="78" dur="164" tmFilter="0, 0; 0.125,0.2665; 0.25,0.4; 0.375,0.465; 0.5,0.5;  0.625,0.535; 0.75,0.6; 0.875,0.7335; 1,1">
                                          <p:stCondLst>
                                            <p:cond delay="1656"/>
                                          </p:stCondLst>
                                        </p:cTn>
                                        <p:tgtEl>
                                          <p:spTgt spid="32"/>
                                        </p:tgtEl>
                                        <p:attrNameLst>
                                          <p:attrName>ppt_y</p:attrName>
                                        </p:attrNameLst>
                                      </p:cBhvr>
                                      <p:tavLst>
                                        <p:tav tm="0" fmla="#ppt_y-sin(pi*$)/81">
                                          <p:val>
                                            <p:fltVal val="0"/>
                                          </p:val>
                                        </p:tav>
                                        <p:tav tm="100000">
                                          <p:val>
                                            <p:fltVal val="1"/>
                                          </p:val>
                                        </p:tav>
                                      </p:tavLst>
                                    </p:anim>
                                    <p:animScale>
                                      <p:cBhvr>
                                        <p:cTn id="79" dur="26">
                                          <p:stCondLst>
                                            <p:cond delay="650"/>
                                          </p:stCondLst>
                                        </p:cTn>
                                        <p:tgtEl>
                                          <p:spTgt spid="32"/>
                                        </p:tgtEl>
                                      </p:cBhvr>
                                      <p:to x="100000" y="60000"/>
                                    </p:animScale>
                                    <p:animScale>
                                      <p:cBhvr>
                                        <p:cTn id="80" dur="166" decel="50000">
                                          <p:stCondLst>
                                            <p:cond delay="676"/>
                                          </p:stCondLst>
                                        </p:cTn>
                                        <p:tgtEl>
                                          <p:spTgt spid="32"/>
                                        </p:tgtEl>
                                      </p:cBhvr>
                                      <p:to x="100000" y="100000"/>
                                    </p:animScale>
                                    <p:animScale>
                                      <p:cBhvr>
                                        <p:cTn id="81" dur="26">
                                          <p:stCondLst>
                                            <p:cond delay="1312"/>
                                          </p:stCondLst>
                                        </p:cTn>
                                        <p:tgtEl>
                                          <p:spTgt spid="32"/>
                                        </p:tgtEl>
                                      </p:cBhvr>
                                      <p:to x="100000" y="80000"/>
                                    </p:animScale>
                                    <p:animScale>
                                      <p:cBhvr>
                                        <p:cTn id="82" dur="166" decel="50000">
                                          <p:stCondLst>
                                            <p:cond delay="1338"/>
                                          </p:stCondLst>
                                        </p:cTn>
                                        <p:tgtEl>
                                          <p:spTgt spid="32"/>
                                        </p:tgtEl>
                                      </p:cBhvr>
                                      <p:to x="100000" y="100000"/>
                                    </p:animScale>
                                    <p:animScale>
                                      <p:cBhvr>
                                        <p:cTn id="83" dur="26">
                                          <p:stCondLst>
                                            <p:cond delay="1642"/>
                                          </p:stCondLst>
                                        </p:cTn>
                                        <p:tgtEl>
                                          <p:spTgt spid="32"/>
                                        </p:tgtEl>
                                      </p:cBhvr>
                                      <p:to x="100000" y="90000"/>
                                    </p:animScale>
                                    <p:animScale>
                                      <p:cBhvr>
                                        <p:cTn id="84" dur="166" decel="50000">
                                          <p:stCondLst>
                                            <p:cond delay="1668"/>
                                          </p:stCondLst>
                                        </p:cTn>
                                        <p:tgtEl>
                                          <p:spTgt spid="32"/>
                                        </p:tgtEl>
                                      </p:cBhvr>
                                      <p:to x="100000" y="100000"/>
                                    </p:animScale>
                                    <p:animScale>
                                      <p:cBhvr>
                                        <p:cTn id="85" dur="26">
                                          <p:stCondLst>
                                            <p:cond delay="1808"/>
                                          </p:stCondLst>
                                        </p:cTn>
                                        <p:tgtEl>
                                          <p:spTgt spid="32"/>
                                        </p:tgtEl>
                                      </p:cBhvr>
                                      <p:to x="100000" y="95000"/>
                                    </p:animScale>
                                    <p:animScale>
                                      <p:cBhvr>
                                        <p:cTn id="86" dur="166" decel="50000">
                                          <p:stCondLst>
                                            <p:cond delay="1834"/>
                                          </p:stCondLst>
                                        </p:cTn>
                                        <p:tgtEl>
                                          <p:spTgt spid="32"/>
                                        </p:tgtEl>
                                      </p:cBhvr>
                                      <p:to x="100000" y="100000"/>
                                    </p:animScale>
                                  </p:childTnLst>
                                </p:cTn>
                              </p:par>
                              <p:par>
                                <p:cTn id="87" presetID="26" presetClass="entr" presetSubtype="0" fill="hold" nodeType="withEffect">
                                  <p:stCondLst>
                                    <p:cond delay="0"/>
                                  </p:stCondLst>
                                  <p:childTnLst>
                                    <p:set>
                                      <p:cBhvr>
                                        <p:cTn id="88" dur="1" fill="hold">
                                          <p:stCondLst>
                                            <p:cond delay="0"/>
                                          </p:stCondLst>
                                        </p:cTn>
                                        <p:tgtEl>
                                          <p:spTgt spid="33"/>
                                        </p:tgtEl>
                                        <p:attrNameLst>
                                          <p:attrName>style.visibility</p:attrName>
                                        </p:attrNameLst>
                                      </p:cBhvr>
                                      <p:to>
                                        <p:strVal val="visible"/>
                                      </p:to>
                                    </p:set>
                                    <p:animEffect transition="in" filter="wipe(down)">
                                      <p:cBhvr>
                                        <p:cTn id="89" dur="580">
                                          <p:stCondLst>
                                            <p:cond delay="0"/>
                                          </p:stCondLst>
                                        </p:cTn>
                                        <p:tgtEl>
                                          <p:spTgt spid="33"/>
                                        </p:tgtEl>
                                      </p:cBhvr>
                                    </p:animEffect>
                                    <p:anim calcmode="lin" valueType="num">
                                      <p:cBhvr>
                                        <p:cTn id="90" dur="1822" tmFilter="0,0; 0.14,0.36; 0.43,0.73; 0.71,0.91; 1.0,1.0">
                                          <p:stCondLst>
                                            <p:cond delay="0"/>
                                          </p:stCondLst>
                                        </p:cTn>
                                        <p:tgtEl>
                                          <p:spTgt spid="33"/>
                                        </p:tgtEl>
                                        <p:attrNameLst>
                                          <p:attrName>ppt_x</p:attrName>
                                        </p:attrNameLst>
                                      </p:cBhvr>
                                      <p:tavLst>
                                        <p:tav tm="0">
                                          <p:val>
                                            <p:strVal val="#ppt_x-0.25"/>
                                          </p:val>
                                        </p:tav>
                                        <p:tav tm="100000">
                                          <p:val>
                                            <p:strVal val="#ppt_x"/>
                                          </p:val>
                                        </p:tav>
                                      </p:tavLst>
                                    </p:anim>
                                    <p:anim calcmode="lin" valueType="num">
                                      <p:cBhvr>
                                        <p:cTn id="91" dur="664" tmFilter="0.0,0.0; 0.25,0.07; 0.50,0.2; 0.75,0.467; 1.0,1.0">
                                          <p:stCondLst>
                                            <p:cond delay="0"/>
                                          </p:stCondLst>
                                        </p:cTn>
                                        <p:tgtEl>
                                          <p:spTgt spid="33"/>
                                        </p:tgtEl>
                                        <p:attrNameLst>
                                          <p:attrName>ppt_y</p:attrName>
                                        </p:attrNameLst>
                                      </p:cBhvr>
                                      <p:tavLst>
                                        <p:tav tm="0" fmla="#ppt_y-sin(pi*$)/3">
                                          <p:val>
                                            <p:fltVal val="0.5"/>
                                          </p:val>
                                        </p:tav>
                                        <p:tav tm="100000">
                                          <p:val>
                                            <p:fltVal val="1"/>
                                          </p:val>
                                        </p:tav>
                                      </p:tavLst>
                                    </p:anim>
                                    <p:anim calcmode="lin" valueType="num">
                                      <p:cBhvr>
                                        <p:cTn id="92" dur="664" tmFilter="0, 0; 0.125,0.2665; 0.25,0.4; 0.375,0.465; 0.5,0.5;  0.625,0.535; 0.75,0.6; 0.875,0.7335; 1,1">
                                          <p:stCondLst>
                                            <p:cond delay="664"/>
                                          </p:stCondLst>
                                        </p:cTn>
                                        <p:tgtEl>
                                          <p:spTgt spid="33"/>
                                        </p:tgtEl>
                                        <p:attrNameLst>
                                          <p:attrName>ppt_y</p:attrName>
                                        </p:attrNameLst>
                                      </p:cBhvr>
                                      <p:tavLst>
                                        <p:tav tm="0" fmla="#ppt_y-sin(pi*$)/9">
                                          <p:val>
                                            <p:fltVal val="0"/>
                                          </p:val>
                                        </p:tav>
                                        <p:tav tm="100000">
                                          <p:val>
                                            <p:fltVal val="1"/>
                                          </p:val>
                                        </p:tav>
                                      </p:tavLst>
                                    </p:anim>
                                    <p:anim calcmode="lin" valueType="num">
                                      <p:cBhvr>
                                        <p:cTn id="93" dur="332" tmFilter="0, 0; 0.125,0.2665; 0.25,0.4; 0.375,0.465; 0.5,0.5;  0.625,0.535; 0.75,0.6; 0.875,0.7335; 1,1">
                                          <p:stCondLst>
                                            <p:cond delay="1324"/>
                                          </p:stCondLst>
                                        </p:cTn>
                                        <p:tgtEl>
                                          <p:spTgt spid="33"/>
                                        </p:tgtEl>
                                        <p:attrNameLst>
                                          <p:attrName>ppt_y</p:attrName>
                                        </p:attrNameLst>
                                      </p:cBhvr>
                                      <p:tavLst>
                                        <p:tav tm="0" fmla="#ppt_y-sin(pi*$)/27">
                                          <p:val>
                                            <p:fltVal val="0"/>
                                          </p:val>
                                        </p:tav>
                                        <p:tav tm="100000">
                                          <p:val>
                                            <p:fltVal val="1"/>
                                          </p:val>
                                        </p:tav>
                                      </p:tavLst>
                                    </p:anim>
                                    <p:anim calcmode="lin" valueType="num">
                                      <p:cBhvr>
                                        <p:cTn id="94" dur="164" tmFilter="0, 0; 0.125,0.2665; 0.25,0.4; 0.375,0.465; 0.5,0.5;  0.625,0.535; 0.75,0.6; 0.875,0.7335; 1,1">
                                          <p:stCondLst>
                                            <p:cond delay="1656"/>
                                          </p:stCondLst>
                                        </p:cTn>
                                        <p:tgtEl>
                                          <p:spTgt spid="33"/>
                                        </p:tgtEl>
                                        <p:attrNameLst>
                                          <p:attrName>ppt_y</p:attrName>
                                        </p:attrNameLst>
                                      </p:cBhvr>
                                      <p:tavLst>
                                        <p:tav tm="0" fmla="#ppt_y-sin(pi*$)/81">
                                          <p:val>
                                            <p:fltVal val="0"/>
                                          </p:val>
                                        </p:tav>
                                        <p:tav tm="100000">
                                          <p:val>
                                            <p:fltVal val="1"/>
                                          </p:val>
                                        </p:tav>
                                      </p:tavLst>
                                    </p:anim>
                                    <p:animScale>
                                      <p:cBhvr>
                                        <p:cTn id="95" dur="26">
                                          <p:stCondLst>
                                            <p:cond delay="650"/>
                                          </p:stCondLst>
                                        </p:cTn>
                                        <p:tgtEl>
                                          <p:spTgt spid="33"/>
                                        </p:tgtEl>
                                      </p:cBhvr>
                                      <p:to x="100000" y="60000"/>
                                    </p:animScale>
                                    <p:animScale>
                                      <p:cBhvr>
                                        <p:cTn id="96" dur="166" decel="50000">
                                          <p:stCondLst>
                                            <p:cond delay="676"/>
                                          </p:stCondLst>
                                        </p:cTn>
                                        <p:tgtEl>
                                          <p:spTgt spid="33"/>
                                        </p:tgtEl>
                                      </p:cBhvr>
                                      <p:to x="100000" y="100000"/>
                                    </p:animScale>
                                    <p:animScale>
                                      <p:cBhvr>
                                        <p:cTn id="97" dur="26">
                                          <p:stCondLst>
                                            <p:cond delay="1312"/>
                                          </p:stCondLst>
                                        </p:cTn>
                                        <p:tgtEl>
                                          <p:spTgt spid="33"/>
                                        </p:tgtEl>
                                      </p:cBhvr>
                                      <p:to x="100000" y="80000"/>
                                    </p:animScale>
                                    <p:animScale>
                                      <p:cBhvr>
                                        <p:cTn id="98" dur="166" decel="50000">
                                          <p:stCondLst>
                                            <p:cond delay="1338"/>
                                          </p:stCondLst>
                                        </p:cTn>
                                        <p:tgtEl>
                                          <p:spTgt spid="33"/>
                                        </p:tgtEl>
                                      </p:cBhvr>
                                      <p:to x="100000" y="100000"/>
                                    </p:animScale>
                                    <p:animScale>
                                      <p:cBhvr>
                                        <p:cTn id="99" dur="26">
                                          <p:stCondLst>
                                            <p:cond delay="1642"/>
                                          </p:stCondLst>
                                        </p:cTn>
                                        <p:tgtEl>
                                          <p:spTgt spid="33"/>
                                        </p:tgtEl>
                                      </p:cBhvr>
                                      <p:to x="100000" y="90000"/>
                                    </p:animScale>
                                    <p:animScale>
                                      <p:cBhvr>
                                        <p:cTn id="100" dur="166" decel="50000">
                                          <p:stCondLst>
                                            <p:cond delay="1668"/>
                                          </p:stCondLst>
                                        </p:cTn>
                                        <p:tgtEl>
                                          <p:spTgt spid="33"/>
                                        </p:tgtEl>
                                      </p:cBhvr>
                                      <p:to x="100000" y="100000"/>
                                    </p:animScale>
                                    <p:animScale>
                                      <p:cBhvr>
                                        <p:cTn id="101" dur="26">
                                          <p:stCondLst>
                                            <p:cond delay="1808"/>
                                          </p:stCondLst>
                                        </p:cTn>
                                        <p:tgtEl>
                                          <p:spTgt spid="33"/>
                                        </p:tgtEl>
                                      </p:cBhvr>
                                      <p:to x="100000" y="95000"/>
                                    </p:animScale>
                                    <p:animScale>
                                      <p:cBhvr>
                                        <p:cTn id="102" dur="166" decel="50000">
                                          <p:stCondLst>
                                            <p:cond delay="1834"/>
                                          </p:stCondLst>
                                        </p:cTn>
                                        <p:tgtEl>
                                          <p:spTgt spid="33"/>
                                        </p:tgtEl>
                                      </p:cBhvr>
                                      <p:to x="100000" y="100000"/>
                                    </p:animScale>
                                  </p:childTnLst>
                                </p:cTn>
                              </p:par>
                              <p:par>
                                <p:cTn id="103" presetID="26" presetClass="entr" presetSubtype="0" fill="hold" nodeType="withEffect">
                                  <p:stCondLst>
                                    <p:cond delay="0"/>
                                  </p:stCondLst>
                                  <p:childTnLst>
                                    <p:set>
                                      <p:cBhvr>
                                        <p:cTn id="104" dur="1" fill="hold">
                                          <p:stCondLst>
                                            <p:cond delay="0"/>
                                          </p:stCondLst>
                                        </p:cTn>
                                        <p:tgtEl>
                                          <p:spTgt spid="34"/>
                                        </p:tgtEl>
                                        <p:attrNameLst>
                                          <p:attrName>style.visibility</p:attrName>
                                        </p:attrNameLst>
                                      </p:cBhvr>
                                      <p:to>
                                        <p:strVal val="visible"/>
                                      </p:to>
                                    </p:set>
                                    <p:animEffect transition="in" filter="wipe(down)">
                                      <p:cBhvr>
                                        <p:cTn id="105" dur="580">
                                          <p:stCondLst>
                                            <p:cond delay="0"/>
                                          </p:stCondLst>
                                        </p:cTn>
                                        <p:tgtEl>
                                          <p:spTgt spid="34"/>
                                        </p:tgtEl>
                                      </p:cBhvr>
                                    </p:animEffect>
                                    <p:anim calcmode="lin" valueType="num">
                                      <p:cBhvr>
                                        <p:cTn id="106" dur="1822" tmFilter="0,0; 0.14,0.36; 0.43,0.73; 0.71,0.91; 1.0,1.0">
                                          <p:stCondLst>
                                            <p:cond delay="0"/>
                                          </p:stCondLst>
                                        </p:cTn>
                                        <p:tgtEl>
                                          <p:spTgt spid="34"/>
                                        </p:tgtEl>
                                        <p:attrNameLst>
                                          <p:attrName>ppt_x</p:attrName>
                                        </p:attrNameLst>
                                      </p:cBhvr>
                                      <p:tavLst>
                                        <p:tav tm="0">
                                          <p:val>
                                            <p:strVal val="#ppt_x-0.25"/>
                                          </p:val>
                                        </p:tav>
                                        <p:tav tm="100000">
                                          <p:val>
                                            <p:strVal val="#ppt_x"/>
                                          </p:val>
                                        </p:tav>
                                      </p:tavLst>
                                    </p:anim>
                                    <p:anim calcmode="lin" valueType="num">
                                      <p:cBhvr>
                                        <p:cTn id="107" dur="664" tmFilter="0.0,0.0; 0.25,0.07; 0.50,0.2; 0.75,0.467; 1.0,1.0">
                                          <p:stCondLst>
                                            <p:cond delay="0"/>
                                          </p:stCondLst>
                                        </p:cTn>
                                        <p:tgtEl>
                                          <p:spTgt spid="34"/>
                                        </p:tgtEl>
                                        <p:attrNameLst>
                                          <p:attrName>ppt_y</p:attrName>
                                        </p:attrNameLst>
                                      </p:cBhvr>
                                      <p:tavLst>
                                        <p:tav tm="0" fmla="#ppt_y-sin(pi*$)/3">
                                          <p:val>
                                            <p:fltVal val="0.5"/>
                                          </p:val>
                                        </p:tav>
                                        <p:tav tm="100000">
                                          <p:val>
                                            <p:fltVal val="1"/>
                                          </p:val>
                                        </p:tav>
                                      </p:tavLst>
                                    </p:anim>
                                    <p:anim calcmode="lin" valueType="num">
                                      <p:cBhvr>
                                        <p:cTn id="108" dur="664" tmFilter="0, 0; 0.125,0.2665; 0.25,0.4; 0.375,0.465; 0.5,0.5;  0.625,0.535; 0.75,0.6; 0.875,0.7335; 1,1">
                                          <p:stCondLst>
                                            <p:cond delay="664"/>
                                          </p:stCondLst>
                                        </p:cTn>
                                        <p:tgtEl>
                                          <p:spTgt spid="34"/>
                                        </p:tgtEl>
                                        <p:attrNameLst>
                                          <p:attrName>ppt_y</p:attrName>
                                        </p:attrNameLst>
                                      </p:cBhvr>
                                      <p:tavLst>
                                        <p:tav tm="0" fmla="#ppt_y-sin(pi*$)/9">
                                          <p:val>
                                            <p:fltVal val="0"/>
                                          </p:val>
                                        </p:tav>
                                        <p:tav tm="100000">
                                          <p:val>
                                            <p:fltVal val="1"/>
                                          </p:val>
                                        </p:tav>
                                      </p:tavLst>
                                    </p:anim>
                                    <p:anim calcmode="lin" valueType="num">
                                      <p:cBhvr>
                                        <p:cTn id="109" dur="332" tmFilter="0, 0; 0.125,0.2665; 0.25,0.4; 0.375,0.465; 0.5,0.5;  0.625,0.535; 0.75,0.6; 0.875,0.7335; 1,1">
                                          <p:stCondLst>
                                            <p:cond delay="1324"/>
                                          </p:stCondLst>
                                        </p:cTn>
                                        <p:tgtEl>
                                          <p:spTgt spid="34"/>
                                        </p:tgtEl>
                                        <p:attrNameLst>
                                          <p:attrName>ppt_y</p:attrName>
                                        </p:attrNameLst>
                                      </p:cBhvr>
                                      <p:tavLst>
                                        <p:tav tm="0" fmla="#ppt_y-sin(pi*$)/27">
                                          <p:val>
                                            <p:fltVal val="0"/>
                                          </p:val>
                                        </p:tav>
                                        <p:tav tm="100000">
                                          <p:val>
                                            <p:fltVal val="1"/>
                                          </p:val>
                                        </p:tav>
                                      </p:tavLst>
                                    </p:anim>
                                    <p:anim calcmode="lin" valueType="num">
                                      <p:cBhvr>
                                        <p:cTn id="110" dur="164" tmFilter="0, 0; 0.125,0.2665; 0.25,0.4; 0.375,0.465; 0.5,0.5;  0.625,0.535; 0.75,0.6; 0.875,0.7335; 1,1">
                                          <p:stCondLst>
                                            <p:cond delay="1656"/>
                                          </p:stCondLst>
                                        </p:cTn>
                                        <p:tgtEl>
                                          <p:spTgt spid="34"/>
                                        </p:tgtEl>
                                        <p:attrNameLst>
                                          <p:attrName>ppt_y</p:attrName>
                                        </p:attrNameLst>
                                      </p:cBhvr>
                                      <p:tavLst>
                                        <p:tav tm="0" fmla="#ppt_y-sin(pi*$)/81">
                                          <p:val>
                                            <p:fltVal val="0"/>
                                          </p:val>
                                        </p:tav>
                                        <p:tav tm="100000">
                                          <p:val>
                                            <p:fltVal val="1"/>
                                          </p:val>
                                        </p:tav>
                                      </p:tavLst>
                                    </p:anim>
                                    <p:animScale>
                                      <p:cBhvr>
                                        <p:cTn id="111" dur="26">
                                          <p:stCondLst>
                                            <p:cond delay="650"/>
                                          </p:stCondLst>
                                        </p:cTn>
                                        <p:tgtEl>
                                          <p:spTgt spid="34"/>
                                        </p:tgtEl>
                                      </p:cBhvr>
                                      <p:to x="100000" y="60000"/>
                                    </p:animScale>
                                    <p:animScale>
                                      <p:cBhvr>
                                        <p:cTn id="112" dur="166" decel="50000">
                                          <p:stCondLst>
                                            <p:cond delay="676"/>
                                          </p:stCondLst>
                                        </p:cTn>
                                        <p:tgtEl>
                                          <p:spTgt spid="34"/>
                                        </p:tgtEl>
                                      </p:cBhvr>
                                      <p:to x="100000" y="100000"/>
                                    </p:animScale>
                                    <p:animScale>
                                      <p:cBhvr>
                                        <p:cTn id="113" dur="26">
                                          <p:stCondLst>
                                            <p:cond delay="1312"/>
                                          </p:stCondLst>
                                        </p:cTn>
                                        <p:tgtEl>
                                          <p:spTgt spid="34"/>
                                        </p:tgtEl>
                                      </p:cBhvr>
                                      <p:to x="100000" y="80000"/>
                                    </p:animScale>
                                    <p:animScale>
                                      <p:cBhvr>
                                        <p:cTn id="114" dur="166" decel="50000">
                                          <p:stCondLst>
                                            <p:cond delay="1338"/>
                                          </p:stCondLst>
                                        </p:cTn>
                                        <p:tgtEl>
                                          <p:spTgt spid="34"/>
                                        </p:tgtEl>
                                      </p:cBhvr>
                                      <p:to x="100000" y="100000"/>
                                    </p:animScale>
                                    <p:animScale>
                                      <p:cBhvr>
                                        <p:cTn id="115" dur="26">
                                          <p:stCondLst>
                                            <p:cond delay="1642"/>
                                          </p:stCondLst>
                                        </p:cTn>
                                        <p:tgtEl>
                                          <p:spTgt spid="34"/>
                                        </p:tgtEl>
                                      </p:cBhvr>
                                      <p:to x="100000" y="90000"/>
                                    </p:animScale>
                                    <p:animScale>
                                      <p:cBhvr>
                                        <p:cTn id="116" dur="166" decel="50000">
                                          <p:stCondLst>
                                            <p:cond delay="1668"/>
                                          </p:stCondLst>
                                        </p:cTn>
                                        <p:tgtEl>
                                          <p:spTgt spid="34"/>
                                        </p:tgtEl>
                                      </p:cBhvr>
                                      <p:to x="100000" y="100000"/>
                                    </p:animScale>
                                    <p:animScale>
                                      <p:cBhvr>
                                        <p:cTn id="117" dur="26">
                                          <p:stCondLst>
                                            <p:cond delay="1808"/>
                                          </p:stCondLst>
                                        </p:cTn>
                                        <p:tgtEl>
                                          <p:spTgt spid="34"/>
                                        </p:tgtEl>
                                      </p:cBhvr>
                                      <p:to x="100000" y="95000"/>
                                    </p:animScale>
                                    <p:animScale>
                                      <p:cBhvr>
                                        <p:cTn id="118" dur="166" decel="50000">
                                          <p:stCondLst>
                                            <p:cond delay="1834"/>
                                          </p:stCondLst>
                                        </p:cTn>
                                        <p:tgtEl>
                                          <p:spTgt spid="34"/>
                                        </p:tgtEl>
                                      </p:cBhvr>
                                      <p:to x="100000" y="100000"/>
                                    </p:animScale>
                                  </p:childTnLst>
                                </p:cTn>
                              </p:par>
                              <p:par>
                                <p:cTn id="119" presetID="26" presetClass="entr" presetSubtype="0" fill="hold" nodeType="withEffect">
                                  <p:stCondLst>
                                    <p:cond delay="0"/>
                                  </p:stCondLst>
                                  <p:childTnLst>
                                    <p:set>
                                      <p:cBhvr>
                                        <p:cTn id="120" dur="1" fill="hold">
                                          <p:stCondLst>
                                            <p:cond delay="0"/>
                                          </p:stCondLst>
                                        </p:cTn>
                                        <p:tgtEl>
                                          <p:spTgt spid="35"/>
                                        </p:tgtEl>
                                        <p:attrNameLst>
                                          <p:attrName>style.visibility</p:attrName>
                                        </p:attrNameLst>
                                      </p:cBhvr>
                                      <p:to>
                                        <p:strVal val="visible"/>
                                      </p:to>
                                    </p:set>
                                    <p:animEffect transition="in" filter="wipe(down)">
                                      <p:cBhvr>
                                        <p:cTn id="121" dur="580">
                                          <p:stCondLst>
                                            <p:cond delay="0"/>
                                          </p:stCondLst>
                                        </p:cTn>
                                        <p:tgtEl>
                                          <p:spTgt spid="35"/>
                                        </p:tgtEl>
                                      </p:cBhvr>
                                    </p:animEffect>
                                    <p:anim calcmode="lin" valueType="num">
                                      <p:cBhvr>
                                        <p:cTn id="122" dur="1822" tmFilter="0,0; 0.14,0.36; 0.43,0.73; 0.71,0.91; 1.0,1.0">
                                          <p:stCondLst>
                                            <p:cond delay="0"/>
                                          </p:stCondLst>
                                        </p:cTn>
                                        <p:tgtEl>
                                          <p:spTgt spid="35"/>
                                        </p:tgtEl>
                                        <p:attrNameLst>
                                          <p:attrName>ppt_x</p:attrName>
                                        </p:attrNameLst>
                                      </p:cBhvr>
                                      <p:tavLst>
                                        <p:tav tm="0">
                                          <p:val>
                                            <p:strVal val="#ppt_x-0.25"/>
                                          </p:val>
                                        </p:tav>
                                        <p:tav tm="100000">
                                          <p:val>
                                            <p:strVal val="#ppt_x"/>
                                          </p:val>
                                        </p:tav>
                                      </p:tavLst>
                                    </p:anim>
                                    <p:anim calcmode="lin" valueType="num">
                                      <p:cBhvr>
                                        <p:cTn id="123" dur="664" tmFilter="0.0,0.0; 0.25,0.07; 0.50,0.2; 0.75,0.467; 1.0,1.0">
                                          <p:stCondLst>
                                            <p:cond delay="0"/>
                                          </p:stCondLst>
                                        </p:cTn>
                                        <p:tgtEl>
                                          <p:spTgt spid="35"/>
                                        </p:tgtEl>
                                        <p:attrNameLst>
                                          <p:attrName>ppt_y</p:attrName>
                                        </p:attrNameLst>
                                      </p:cBhvr>
                                      <p:tavLst>
                                        <p:tav tm="0" fmla="#ppt_y-sin(pi*$)/3">
                                          <p:val>
                                            <p:fltVal val="0.5"/>
                                          </p:val>
                                        </p:tav>
                                        <p:tav tm="100000">
                                          <p:val>
                                            <p:fltVal val="1"/>
                                          </p:val>
                                        </p:tav>
                                      </p:tavLst>
                                    </p:anim>
                                    <p:anim calcmode="lin" valueType="num">
                                      <p:cBhvr>
                                        <p:cTn id="124" dur="664" tmFilter="0, 0; 0.125,0.2665; 0.25,0.4; 0.375,0.465; 0.5,0.5;  0.625,0.535; 0.75,0.6; 0.875,0.7335; 1,1">
                                          <p:stCondLst>
                                            <p:cond delay="664"/>
                                          </p:stCondLst>
                                        </p:cTn>
                                        <p:tgtEl>
                                          <p:spTgt spid="35"/>
                                        </p:tgtEl>
                                        <p:attrNameLst>
                                          <p:attrName>ppt_y</p:attrName>
                                        </p:attrNameLst>
                                      </p:cBhvr>
                                      <p:tavLst>
                                        <p:tav tm="0" fmla="#ppt_y-sin(pi*$)/9">
                                          <p:val>
                                            <p:fltVal val="0"/>
                                          </p:val>
                                        </p:tav>
                                        <p:tav tm="100000">
                                          <p:val>
                                            <p:fltVal val="1"/>
                                          </p:val>
                                        </p:tav>
                                      </p:tavLst>
                                    </p:anim>
                                    <p:anim calcmode="lin" valueType="num">
                                      <p:cBhvr>
                                        <p:cTn id="125" dur="332" tmFilter="0, 0; 0.125,0.2665; 0.25,0.4; 0.375,0.465; 0.5,0.5;  0.625,0.535; 0.75,0.6; 0.875,0.7335; 1,1">
                                          <p:stCondLst>
                                            <p:cond delay="1324"/>
                                          </p:stCondLst>
                                        </p:cTn>
                                        <p:tgtEl>
                                          <p:spTgt spid="35"/>
                                        </p:tgtEl>
                                        <p:attrNameLst>
                                          <p:attrName>ppt_y</p:attrName>
                                        </p:attrNameLst>
                                      </p:cBhvr>
                                      <p:tavLst>
                                        <p:tav tm="0" fmla="#ppt_y-sin(pi*$)/27">
                                          <p:val>
                                            <p:fltVal val="0"/>
                                          </p:val>
                                        </p:tav>
                                        <p:tav tm="100000">
                                          <p:val>
                                            <p:fltVal val="1"/>
                                          </p:val>
                                        </p:tav>
                                      </p:tavLst>
                                    </p:anim>
                                    <p:anim calcmode="lin" valueType="num">
                                      <p:cBhvr>
                                        <p:cTn id="126" dur="164" tmFilter="0, 0; 0.125,0.2665; 0.25,0.4; 0.375,0.465; 0.5,0.5;  0.625,0.535; 0.75,0.6; 0.875,0.7335; 1,1">
                                          <p:stCondLst>
                                            <p:cond delay="1656"/>
                                          </p:stCondLst>
                                        </p:cTn>
                                        <p:tgtEl>
                                          <p:spTgt spid="35"/>
                                        </p:tgtEl>
                                        <p:attrNameLst>
                                          <p:attrName>ppt_y</p:attrName>
                                        </p:attrNameLst>
                                      </p:cBhvr>
                                      <p:tavLst>
                                        <p:tav tm="0" fmla="#ppt_y-sin(pi*$)/81">
                                          <p:val>
                                            <p:fltVal val="0"/>
                                          </p:val>
                                        </p:tav>
                                        <p:tav tm="100000">
                                          <p:val>
                                            <p:fltVal val="1"/>
                                          </p:val>
                                        </p:tav>
                                      </p:tavLst>
                                    </p:anim>
                                    <p:animScale>
                                      <p:cBhvr>
                                        <p:cTn id="127" dur="26">
                                          <p:stCondLst>
                                            <p:cond delay="650"/>
                                          </p:stCondLst>
                                        </p:cTn>
                                        <p:tgtEl>
                                          <p:spTgt spid="35"/>
                                        </p:tgtEl>
                                      </p:cBhvr>
                                      <p:to x="100000" y="60000"/>
                                    </p:animScale>
                                    <p:animScale>
                                      <p:cBhvr>
                                        <p:cTn id="128" dur="166" decel="50000">
                                          <p:stCondLst>
                                            <p:cond delay="676"/>
                                          </p:stCondLst>
                                        </p:cTn>
                                        <p:tgtEl>
                                          <p:spTgt spid="35"/>
                                        </p:tgtEl>
                                      </p:cBhvr>
                                      <p:to x="100000" y="100000"/>
                                    </p:animScale>
                                    <p:animScale>
                                      <p:cBhvr>
                                        <p:cTn id="129" dur="26">
                                          <p:stCondLst>
                                            <p:cond delay="1312"/>
                                          </p:stCondLst>
                                        </p:cTn>
                                        <p:tgtEl>
                                          <p:spTgt spid="35"/>
                                        </p:tgtEl>
                                      </p:cBhvr>
                                      <p:to x="100000" y="80000"/>
                                    </p:animScale>
                                    <p:animScale>
                                      <p:cBhvr>
                                        <p:cTn id="130" dur="166" decel="50000">
                                          <p:stCondLst>
                                            <p:cond delay="1338"/>
                                          </p:stCondLst>
                                        </p:cTn>
                                        <p:tgtEl>
                                          <p:spTgt spid="35"/>
                                        </p:tgtEl>
                                      </p:cBhvr>
                                      <p:to x="100000" y="100000"/>
                                    </p:animScale>
                                    <p:animScale>
                                      <p:cBhvr>
                                        <p:cTn id="131" dur="26">
                                          <p:stCondLst>
                                            <p:cond delay="1642"/>
                                          </p:stCondLst>
                                        </p:cTn>
                                        <p:tgtEl>
                                          <p:spTgt spid="35"/>
                                        </p:tgtEl>
                                      </p:cBhvr>
                                      <p:to x="100000" y="90000"/>
                                    </p:animScale>
                                    <p:animScale>
                                      <p:cBhvr>
                                        <p:cTn id="132" dur="166" decel="50000">
                                          <p:stCondLst>
                                            <p:cond delay="1668"/>
                                          </p:stCondLst>
                                        </p:cTn>
                                        <p:tgtEl>
                                          <p:spTgt spid="35"/>
                                        </p:tgtEl>
                                      </p:cBhvr>
                                      <p:to x="100000" y="100000"/>
                                    </p:animScale>
                                    <p:animScale>
                                      <p:cBhvr>
                                        <p:cTn id="133" dur="26">
                                          <p:stCondLst>
                                            <p:cond delay="1808"/>
                                          </p:stCondLst>
                                        </p:cTn>
                                        <p:tgtEl>
                                          <p:spTgt spid="35"/>
                                        </p:tgtEl>
                                      </p:cBhvr>
                                      <p:to x="100000" y="95000"/>
                                    </p:animScale>
                                    <p:animScale>
                                      <p:cBhvr>
                                        <p:cTn id="134" dur="166" decel="50000">
                                          <p:stCondLst>
                                            <p:cond delay="1834"/>
                                          </p:stCondLst>
                                        </p:cTn>
                                        <p:tgtEl>
                                          <p:spTgt spid="35"/>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2" grpId="0"/>
      <p:bldP spid="13" grpId="0"/>
      <p:bldP spid="16" grpId="0"/>
      <p:bldP spid="17" grpId="0" animBg="1"/>
      <p:bldP spid="19" grpId="0"/>
      <p:bldP spid="20" grpId="0" animBg="1"/>
      <p:bldP spid="21" grpId="0" animBg="1"/>
      <p:bldP spid="22" grpId="0" animBg="1"/>
      <p:bldP spid="23" grpId="0" animBg="1"/>
      <p:bldP spid="24" grpId="0" animBg="1"/>
      <p:bldP spid="25" grpId="0" animBg="1"/>
      <p:bldP spid="26" grpId="0" animBg="1"/>
      <p:bldP spid="27" grpId="0" animBg="1"/>
      <p:bldP spid="29" grpId="0" animBg="1"/>
      <p:bldP spid="30" grpId="0"/>
    </p:bldLst>
  </p:timing>
</p:sld>
</file>

<file path=ppt/slides/slide2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6" name="Title 6">
            <a:extLst>
              <a:ext uri="{FF2B5EF4-FFF2-40B4-BE49-F238E27FC236}">
                <a16:creationId xmlns:a16="http://schemas.microsoft.com/office/drawing/2014/main" id="{7AB784CF-7212-475F-809A-4EDBE2CDB641}"/>
              </a:ext>
            </a:extLst>
          </p:cNvPr>
          <p:cNvSpPr>
            <a:spLocks noGrp="1"/>
          </p:cNvSpPr>
          <p:nvPr>
            <p:ph type="title"/>
          </p:nvPr>
        </p:nvSpPr>
        <p:spPr>
          <a:xfrm>
            <a:off x="0" y="341568"/>
            <a:ext cx="6096000" cy="630186"/>
          </a:xfrm>
        </p:spPr>
        <p:txBody>
          <a:bodyPr>
            <a:normAutofit fontScale="90000"/>
          </a:bodyPr>
          <a:lstStyle/>
          <a:p>
            <a:r>
              <a:rPr lang="en-US" b="1" dirty="0"/>
              <a:t>Key Takeaways</a:t>
            </a:r>
          </a:p>
        </p:txBody>
      </p:sp>
      <p:pic>
        <p:nvPicPr>
          <p:cNvPr id="57" name="Content Placeholder 2">
            <a:extLst>
              <a:ext uri="{FF2B5EF4-FFF2-40B4-BE49-F238E27FC236}">
                <a16:creationId xmlns:a16="http://schemas.microsoft.com/office/drawing/2014/main" id="{06D1E7B0-6753-4D31-AD87-77C0FF35DA57}"/>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454416" y="213178"/>
            <a:ext cx="1392568" cy="1061849"/>
          </a:xfrm>
        </p:spPr>
      </p:pic>
      <p:sp>
        <p:nvSpPr>
          <p:cNvPr id="58" name="Right Triangle 57">
            <a:extLst>
              <a:ext uri="{FF2B5EF4-FFF2-40B4-BE49-F238E27FC236}">
                <a16:creationId xmlns:a16="http://schemas.microsoft.com/office/drawing/2014/main" id="{A9660008-ED95-4685-8E1B-B9CFB1149C75}"/>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2" name="Rectangle 1">
            <a:extLst>
              <a:ext uri="{FF2B5EF4-FFF2-40B4-BE49-F238E27FC236}">
                <a16:creationId xmlns:a16="http://schemas.microsoft.com/office/drawing/2014/main" id="{1B77DBED-9744-4B79-A41D-7CEBE2ED3F35}"/>
              </a:ext>
            </a:extLst>
          </p:cNvPr>
          <p:cNvSpPr/>
          <p:nvPr/>
        </p:nvSpPr>
        <p:spPr>
          <a:xfrm>
            <a:off x="1685261" y="1625700"/>
            <a:ext cx="9042990"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srgbClr val="F2C156"/>
                </a:solidFill>
                <a:effectLst/>
                <a:uLnTx/>
                <a:uFillTx/>
                <a:latin typeface="Calibri" panose="020F0502020204030204" pitchFamily="34" charset="0"/>
                <a:ea typeface="+mn-ea"/>
                <a:cs typeface="+mn-cs"/>
              </a:rPr>
              <a:t>1. </a:t>
            </a:r>
            <a:r>
              <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mn-cs"/>
              </a:rPr>
              <a:t>Cusp of rapid growth in online technology</a:t>
            </a:r>
            <a:endPar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p:txBody>
      </p:sp>
      <p:sp>
        <p:nvSpPr>
          <p:cNvPr id="59" name="Rectangle 58">
            <a:extLst>
              <a:ext uri="{FF2B5EF4-FFF2-40B4-BE49-F238E27FC236}">
                <a16:creationId xmlns:a16="http://schemas.microsoft.com/office/drawing/2014/main" id="{F1EB70D8-1329-442E-83C0-26B5D32CA975}"/>
              </a:ext>
            </a:extLst>
          </p:cNvPr>
          <p:cNvSpPr/>
          <p:nvPr/>
        </p:nvSpPr>
        <p:spPr>
          <a:xfrm>
            <a:off x="1685261" y="2579344"/>
            <a:ext cx="9042990"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srgbClr val="F2C156"/>
                </a:solidFill>
                <a:effectLst/>
                <a:uLnTx/>
                <a:uFillTx/>
                <a:latin typeface="Calibri" panose="020F0502020204030204" pitchFamily="34" charset="0"/>
                <a:ea typeface="+mn-ea"/>
                <a:cs typeface="+mn-cs"/>
              </a:rPr>
              <a:t>2. </a:t>
            </a:r>
            <a:r>
              <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mn-cs"/>
              </a:rPr>
              <a:t>Supply Chain first “successful” adopters of blockchain </a:t>
            </a:r>
            <a:endPar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p:txBody>
      </p:sp>
      <p:sp>
        <p:nvSpPr>
          <p:cNvPr id="60" name="Rectangle 59">
            <a:extLst>
              <a:ext uri="{FF2B5EF4-FFF2-40B4-BE49-F238E27FC236}">
                <a16:creationId xmlns:a16="http://schemas.microsoft.com/office/drawing/2014/main" id="{4A4DD468-22BE-4B27-992C-440EEF361CD9}"/>
              </a:ext>
            </a:extLst>
          </p:cNvPr>
          <p:cNvSpPr/>
          <p:nvPr/>
        </p:nvSpPr>
        <p:spPr>
          <a:xfrm>
            <a:off x="1685261" y="3564693"/>
            <a:ext cx="9042990" cy="461665"/>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srgbClr val="F2C156"/>
                </a:solidFill>
                <a:effectLst/>
                <a:uLnTx/>
                <a:uFillTx/>
                <a:latin typeface="Calibri" panose="020F0502020204030204" pitchFamily="34" charset="0"/>
                <a:ea typeface="+mn-ea"/>
                <a:cs typeface="+mn-cs"/>
              </a:rPr>
              <a:t>3. </a:t>
            </a:r>
            <a:r>
              <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mn-cs"/>
              </a:rPr>
              <a:t>Industry in transition – stay ahead of the technology curve</a:t>
            </a:r>
            <a:endParaRPr kumimoji="0" lang="en-US" sz="2400" b="1" i="0" u="none" strike="noStrike" kern="1200" cap="none" spc="0" normalizeH="0" baseline="0" noProof="0" dirty="0">
              <a:ln>
                <a:noFill/>
              </a:ln>
              <a:solidFill>
                <a:srgbClr val="000000"/>
              </a:solidFill>
              <a:effectLst/>
              <a:uLnTx/>
              <a:uFillTx/>
              <a:latin typeface="Calibri" panose="020F0502020204030204" pitchFamily="34" charset="0"/>
              <a:ea typeface="+mn-ea"/>
              <a:cs typeface="Calibri"/>
            </a:endParaRPr>
          </a:p>
        </p:txBody>
      </p:sp>
      <p:pic>
        <p:nvPicPr>
          <p:cNvPr id="61" name="Picture 60" descr="Image result for skate to where the puck is going">
            <a:extLst>
              <a:ext uri="{FF2B5EF4-FFF2-40B4-BE49-F238E27FC236}">
                <a16:creationId xmlns:a16="http://schemas.microsoft.com/office/drawing/2014/main" id="{3E1A478A-29B7-4496-A86D-49082019DC6D}"/>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612089" y="4282371"/>
            <a:ext cx="1959472" cy="2281034"/>
          </a:xfrm>
          <a:prstGeom prst="roundRect">
            <a:avLst>
              <a:gd name="adj" fmla="val 8605"/>
            </a:avLst>
          </a:prstGeom>
          <a:noFill/>
          <a:ln w="38100">
            <a:solidFill>
              <a:srgbClr val="F6C95B"/>
            </a:solidFill>
          </a:ln>
          <a:extLst>
            <a:ext uri="{909E8E84-426E-40DD-AFC4-6F175D3DCCD1}">
              <a14:hiddenFill xmlns:a14="http://schemas.microsoft.com/office/drawing/2010/main">
                <a:solidFill>
                  <a:srgbClr val="FFFFFF"/>
                </a:solidFill>
              </a14:hiddenFill>
            </a:ext>
          </a:extLst>
        </p:spPr>
      </p:pic>
      <p:sp>
        <p:nvSpPr>
          <p:cNvPr id="62" name="TextBox 61">
            <a:extLst>
              <a:ext uri="{FF2B5EF4-FFF2-40B4-BE49-F238E27FC236}">
                <a16:creationId xmlns:a16="http://schemas.microsoft.com/office/drawing/2014/main" id="{720AA1E6-21BA-4CCA-9076-F80C033833EC}"/>
              </a:ext>
            </a:extLst>
          </p:cNvPr>
          <p:cNvSpPr txBox="1"/>
          <p:nvPr/>
        </p:nvSpPr>
        <p:spPr>
          <a:xfrm>
            <a:off x="4925532" y="4989041"/>
            <a:ext cx="6354566" cy="1077218"/>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2400" b="1" i="1" u="none" strike="noStrike" kern="1200" cap="none" spc="0" normalizeH="0" baseline="0" noProof="0" dirty="0">
                <a:ln>
                  <a:noFill/>
                </a:ln>
                <a:solidFill>
                  <a:srgbClr val="004E87"/>
                </a:solidFill>
                <a:effectLst/>
                <a:uLnTx/>
                <a:uFillTx/>
                <a:latin typeface="Trebuchet MS" panose="020B0603020202020204"/>
                <a:ea typeface="+mn-ea"/>
                <a:cs typeface="+mn-cs"/>
              </a:rPr>
              <a:t>Skate to where the puck is going to be, not where it has been</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CA" sz="1400" b="1" i="0" u="none" strike="noStrike" kern="1200" cap="none" spc="0" normalizeH="0" baseline="0" noProof="0" dirty="0">
                <a:ln>
                  <a:noFill/>
                </a:ln>
                <a:solidFill>
                  <a:srgbClr val="000000"/>
                </a:solidFill>
                <a:effectLst/>
                <a:uLnTx/>
                <a:uFillTx/>
                <a:latin typeface="Trebuchet MS" panose="020B0603020202020204"/>
                <a:ea typeface="+mn-ea"/>
                <a:cs typeface="+mn-cs"/>
              </a:rPr>
              <a:t>Wayne “The Great One” Gretzky</a:t>
            </a:r>
            <a:endParaRPr kumimoji="0" lang="en-CA" sz="2400" b="1" i="0" u="none" strike="noStrike" kern="1200" cap="none" spc="0" normalizeH="0" baseline="0" noProof="0" dirty="0">
              <a:ln>
                <a:noFill/>
              </a:ln>
              <a:solidFill>
                <a:srgbClr val="000000"/>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6459885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60"/>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61"/>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6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59" grpId="0"/>
      <p:bldP spid="60" grpId="0"/>
      <p:bldP spid="62"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TextBox 6">
            <a:extLst>
              <a:ext uri="{FF2B5EF4-FFF2-40B4-BE49-F238E27FC236}">
                <a16:creationId xmlns:a16="http://schemas.microsoft.com/office/drawing/2014/main" id="{07F142C4-C0E3-4114-AECF-F41F3CBC96FC}"/>
              </a:ext>
            </a:extLst>
          </p:cNvPr>
          <p:cNvSpPr txBox="1"/>
          <p:nvPr/>
        </p:nvSpPr>
        <p:spPr>
          <a:xfrm>
            <a:off x="5186449" y="2644170"/>
            <a:ext cx="5238935" cy="1569660"/>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Jan Dutton</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CEO, Prescient Weather, </a:t>
            </a:r>
          </a:p>
          <a:p>
            <a:r>
              <a:rPr lang="en-US" sz="3200" dirty="0">
                <a:solidFill>
                  <a:schemeClr val="bg1"/>
                </a:solidFill>
                <a:latin typeface="Arial" panose="020B0604020202020204" pitchFamily="34" charset="0"/>
                <a:ea typeface="Open Sans" panose="020B0604020202020204" charset="0"/>
                <a:cs typeface="Arial" panose="020B0604020202020204" pitchFamily="34" charset="0"/>
              </a:rPr>
              <a:t>the creators of </a:t>
            </a:r>
            <a:r>
              <a:rPr lang="en-US" sz="3200" dirty="0" err="1">
                <a:solidFill>
                  <a:schemeClr val="bg1"/>
                </a:solidFill>
                <a:latin typeface="Arial" panose="020B0604020202020204" pitchFamily="34" charset="0"/>
                <a:ea typeface="Open Sans" panose="020B0604020202020204" charset="0"/>
                <a:cs typeface="Arial" panose="020B0604020202020204" pitchFamily="34" charset="0"/>
              </a:rPr>
              <a:t>CropProphet</a:t>
            </a:r>
            <a:endParaRPr lang="en-US" sz="3200" dirty="0">
              <a:solidFill>
                <a:schemeClr val="bg1"/>
              </a:solidFill>
              <a:latin typeface="Arial" panose="020B0604020202020204" pitchFamily="34" charset="0"/>
              <a:ea typeface="Open Sans" panose="020B0604020202020204" charset="0"/>
              <a:cs typeface="Arial" panose="020B0604020202020204" pitchFamily="34" charset="0"/>
            </a:endParaRPr>
          </a:p>
        </p:txBody>
      </p:sp>
      <p:pic>
        <p:nvPicPr>
          <p:cNvPr id="4" name="Picture 3">
            <a:extLst>
              <a:ext uri="{FF2B5EF4-FFF2-40B4-BE49-F238E27FC236}">
                <a16:creationId xmlns:a16="http://schemas.microsoft.com/office/drawing/2014/main" id="{9067DD2D-3841-456E-BBAC-B11AF2335A03}"/>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748629" y="2295194"/>
            <a:ext cx="1971039" cy="2267612"/>
          </a:xfrm>
          <a:prstGeom prst="rect">
            <a:avLst/>
          </a:prstGeom>
        </p:spPr>
      </p:pic>
    </p:spTree>
    <p:extLst>
      <p:ext uri="{BB962C8B-B14F-4D97-AF65-F5344CB8AC3E}">
        <p14:creationId xmlns:p14="http://schemas.microsoft.com/office/powerpoint/2010/main" val="56218706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sz="4800" dirty="0">
                <a:latin typeface="Arial" charset="0"/>
                <a:ea typeface="Arial" charset="0"/>
                <a:cs typeface="Arial" charset="0"/>
              </a:rPr>
              <a:t>Quantifying Crop Yield Forecast Performance</a:t>
            </a:r>
          </a:p>
        </p:txBody>
      </p:sp>
      <p:sp>
        <p:nvSpPr>
          <p:cNvPr id="3" name="Subtitle 2"/>
          <p:cNvSpPr>
            <a:spLocks noGrp="1"/>
          </p:cNvSpPr>
          <p:nvPr>
            <p:ph type="subTitle" idx="1"/>
          </p:nvPr>
        </p:nvSpPr>
        <p:spPr/>
        <p:txBody>
          <a:bodyPr>
            <a:normAutofit/>
          </a:bodyPr>
          <a:lstStyle/>
          <a:p>
            <a:r>
              <a:rPr lang="en-US" sz="2400" dirty="0">
                <a:solidFill>
                  <a:schemeClr val="tx1">
                    <a:lumMod val="65000"/>
                    <a:lumOff val="35000"/>
                  </a:schemeClr>
                </a:solidFill>
                <a:latin typeface="Arial" charset="0"/>
                <a:ea typeface="Arial" charset="0"/>
                <a:cs typeface="Arial" charset="0"/>
              </a:rPr>
              <a:t>Dr. Jan Dutton| Prescient Weather</a:t>
            </a:r>
          </a:p>
          <a:p>
            <a:r>
              <a:rPr lang="en-US" sz="2400" dirty="0">
                <a:solidFill>
                  <a:schemeClr val="tx1">
                    <a:lumMod val="65000"/>
                    <a:lumOff val="35000"/>
                  </a:schemeClr>
                </a:solidFill>
                <a:latin typeface="Arial" charset="0"/>
                <a:ea typeface="Arial" charset="0"/>
                <a:cs typeface="Arial" charset="0"/>
              </a:rPr>
              <a:t>The Providers of:  							</a:t>
            </a:r>
          </a:p>
        </p:txBody>
      </p:sp>
      <p:pic>
        <p:nvPicPr>
          <p:cNvPr id="5" name="Picture 4" descr="A picture containing clipart&#10;&#10;Description automatically generated">
            <a:extLst>
              <a:ext uri="{FF2B5EF4-FFF2-40B4-BE49-F238E27FC236}">
                <a16:creationId xmlns:a16="http://schemas.microsoft.com/office/drawing/2014/main" id="{92AA0187-435B-4CEE-B609-DD25AFA5DE23}"/>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308036" y="4496545"/>
            <a:ext cx="3018977" cy="584927"/>
          </a:xfrm>
          <a:prstGeom prst="rect">
            <a:avLst/>
          </a:prstGeom>
        </p:spPr>
      </p:pic>
    </p:spTree>
    <p:extLst>
      <p:ext uri="{BB962C8B-B14F-4D97-AF65-F5344CB8AC3E}">
        <p14:creationId xmlns:p14="http://schemas.microsoft.com/office/powerpoint/2010/main" val="260185760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24" name="Title 1">
            <a:extLst>
              <a:ext uri="{FF2B5EF4-FFF2-40B4-BE49-F238E27FC236}">
                <a16:creationId xmlns:a16="http://schemas.microsoft.com/office/drawing/2014/main" id="{831114CA-A288-4124-8DC9-1FCA4017C92C}"/>
              </a:ext>
            </a:extLst>
          </p:cNvPr>
          <p:cNvSpPr>
            <a:spLocks noGrp="1"/>
          </p:cNvSpPr>
          <p:nvPr>
            <p:ph type="title"/>
          </p:nvPr>
        </p:nvSpPr>
        <p:spPr>
          <a:xfrm>
            <a:off x="677334" y="306324"/>
            <a:ext cx="9600522" cy="606552"/>
          </a:xfrm>
        </p:spPr>
        <p:txBody>
          <a:bodyPr>
            <a:normAutofit fontScale="90000"/>
          </a:bodyPr>
          <a:lstStyle/>
          <a:p>
            <a:r>
              <a:rPr lang="en-US" dirty="0"/>
              <a:t>Crop Yield Forecasting @ Field Level</a:t>
            </a:r>
          </a:p>
        </p:txBody>
      </p:sp>
      <p:sp>
        <p:nvSpPr>
          <p:cNvPr id="25" name="Rectangle 24">
            <a:extLst>
              <a:ext uri="{FF2B5EF4-FFF2-40B4-BE49-F238E27FC236}">
                <a16:creationId xmlns:a16="http://schemas.microsoft.com/office/drawing/2014/main" id="{B386D1E2-CE4E-4D7B-9650-05647BFDB5E0}"/>
              </a:ext>
            </a:extLst>
          </p:cNvPr>
          <p:cNvSpPr/>
          <p:nvPr/>
        </p:nvSpPr>
        <p:spPr>
          <a:xfrm>
            <a:off x="677334" y="1417970"/>
            <a:ext cx="2354118" cy="42976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rgbClr val="004E87"/>
                </a:solidFill>
              </a:rPr>
              <a:t>Satellite Analysis</a:t>
            </a:r>
          </a:p>
        </p:txBody>
      </p:sp>
      <p:sp>
        <p:nvSpPr>
          <p:cNvPr id="26" name="Rectangle 25">
            <a:extLst>
              <a:ext uri="{FF2B5EF4-FFF2-40B4-BE49-F238E27FC236}">
                <a16:creationId xmlns:a16="http://schemas.microsoft.com/office/drawing/2014/main" id="{ADA577DC-F770-411E-8F99-30E8F4A09B27}"/>
              </a:ext>
            </a:extLst>
          </p:cNvPr>
          <p:cNvSpPr/>
          <p:nvPr/>
        </p:nvSpPr>
        <p:spPr>
          <a:xfrm>
            <a:off x="3993600" y="1431635"/>
            <a:ext cx="2354118" cy="42976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rgbClr val="004E87"/>
                </a:solidFill>
              </a:rPr>
              <a:t>In Situ Analysis</a:t>
            </a:r>
          </a:p>
        </p:txBody>
      </p:sp>
      <p:sp>
        <p:nvSpPr>
          <p:cNvPr id="27" name="Rectangle 26">
            <a:extLst>
              <a:ext uri="{FF2B5EF4-FFF2-40B4-BE49-F238E27FC236}">
                <a16:creationId xmlns:a16="http://schemas.microsoft.com/office/drawing/2014/main" id="{76477851-607D-48CB-9993-8101BDA45C7D}"/>
              </a:ext>
            </a:extLst>
          </p:cNvPr>
          <p:cNvSpPr/>
          <p:nvPr/>
        </p:nvSpPr>
        <p:spPr>
          <a:xfrm>
            <a:off x="7844697" y="1426464"/>
            <a:ext cx="3354134" cy="42976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rgbClr val="004E87"/>
                </a:solidFill>
              </a:rPr>
              <a:t>Crop Health Assessment</a:t>
            </a:r>
          </a:p>
        </p:txBody>
      </p:sp>
      <p:pic>
        <p:nvPicPr>
          <p:cNvPr id="28" name="Picture 2" descr="https://www.xyht.com/wp-content/uploads/2014/09/Crop-Health-832x400.png">
            <a:extLst>
              <a:ext uri="{FF2B5EF4-FFF2-40B4-BE49-F238E27FC236}">
                <a16:creationId xmlns:a16="http://schemas.microsoft.com/office/drawing/2014/main" id="{CF0F62C7-917B-4DB4-94F4-971F1030665E}"/>
              </a:ext>
            </a:extLst>
          </p:cNvPr>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a:stretch/>
        </p:blipFill>
        <p:spPr bwMode="auto">
          <a:xfrm>
            <a:off x="308132" y="2006886"/>
            <a:ext cx="3092521" cy="3810000"/>
          </a:xfrm>
          <a:prstGeom prst="rect">
            <a:avLst/>
          </a:prstGeom>
          <a:noFill/>
          <a:extLst>
            <a:ext uri="{909E8E84-426E-40DD-AFC4-6F175D3DCCD1}">
              <a14:hiddenFill xmlns:a14="http://schemas.microsoft.com/office/drawing/2010/main">
                <a:solidFill>
                  <a:srgbClr val="FFFFFF"/>
                </a:solidFill>
              </a14:hiddenFill>
            </a:ext>
          </a:extLst>
        </p:spPr>
      </p:pic>
      <p:sp>
        <p:nvSpPr>
          <p:cNvPr id="29" name="TextBox 28">
            <a:extLst>
              <a:ext uri="{FF2B5EF4-FFF2-40B4-BE49-F238E27FC236}">
                <a16:creationId xmlns:a16="http://schemas.microsoft.com/office/drawing/2014/main" id="{574C8F62-DA57-4EE1-80FC-C08E1F78FADF}"/>
              </a:ext>
            </a:extLst>
          </p:cNvPr>
          <p:cNvSpPr txBox="1"/>
          <p:nvPr/>
        </p:nvSpPr>
        <p:spPr>
          <a:xfrm>
            <a:off x="51946" y="5760590"/>
            <a:ext cx="3668634" cy="215444"/>
          </a:xfrm>
          <a:prstGeom prst="rect">
            <a:avLst/>
          </a:prstGeom>
          <a:noFill/>
        </p:spPr>
        <p:txBody>
          <a:bodyPr wrap="square" rtlCol="0">
            <a:spAutoFit/>
          </a:bodyPr>
          <a:lstStyle/>
          <a:p>
            <a:r>
              <a:rPr lang="en-US" sz="800" dirty="0">
                <a:solidFill>
                  <a:schemeClr val="bg1">
                    <a:lumMod val="50000"/>
                  </a:schemeClr>
                </a:solidFill>
                <a:hlinkClick r:id="rId4">
                  <a:extLst>
                    <a:ext uri="{A12FA001-AC4F-418D-AE19-62706E023703}">
                      <ahyp:hlinkClr xmlns:ahyp="http://schemas.microsoft.com/office/drawing/2018/hyperlinkcolor" val="tx"/>
                    </a:ext>
                  </a:extLst>
                </a:hlinkClick>
              </a:rPr>
              <a:t>https://www.xyht.com/enviroag/satellite-imagery-precision-agriculture/</a:t>
            </a:r>
            <a:endParaRPr lang="en-US" sz="800" dirty="0">
              <a:solidFill>
                <a:schemeClr val="bg1">
                  <a:lumMod val="50000"/>
                </a:schemeClr>
              </a:solidFill>
            </a:endParaRPr>
          </a:p>
        </p:txBody>
      </p:sp>
      <p:pic>
        <p:nvPicPr>
          <p:cNvPr id="30" name="Picture 4" descr="https://dronelife.com/wp-content/uploads/2014/12/Agribotix-drone-created-fertilizer-prescription-map.png">
            <a:extLst>
              <a:ext uri="{FF2B5EF4-FFF2-40B4-BE49-F238E27FC236}">
                <a16:creationId xmlns:a16="http://schemas.microsoft.com/office/drawing/2014/main" id="{EC1CFFF9-681F-46DD-A1DC-15CA33776FA4}"/>
              </a:ext>
            </a:extLst>
          </p:cNvPr>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a:stretch/>
        </p:blipFill>
        <p:spPr bwMode="auto">
          <a:xfrm>
            <a:off x="3494549" y="2006886"/>
            <a:ext cx="3789829" cy="3207250"/>
          </a:xfrm>
          <a:prstGeom prst="rect">
            <a:avLst/>
          </a:prstGeom>
          <a:noFill/>
          <a:extLst>
            <a:ext uri="{909E8E84-426E-40DD-AFC4-6F175D3DCCD1}">
              <a14:hiddenFill xmlns:a14="http://schemas.microsoft.com/office/drawing/2010/main">
                <a:solidFill>
                  <a:srgbClr val="FFFFFF"/>
                </a:solidFill>
              </a14:hiddenFill>
            </a:ext>
          </a:extLst>
        </p:spPr>
      </p:pic>
      <p:sp>
        <p:nvSpPr>
          <p:cNvPr id="31" name="TextBox 30">
            <a:extLst>
              <a:ext uri="{FF2B5EF4-FFF2-40B4-BE49-F238E27FC236}">
                <a16:creationId xmlns:a16="http://schemas.microsoft.com/office/drawing/2014/main" id="{7E22D121-BAF7-4960-8EB0-C9A8FECFD476}"/>
              </a:ext>
            </a:extLst>
          </p:cNvPr>
          <p:cNvSpPr txBox="1"/>
          <p:nvPr/>
        </p:nvSpPr>
        <p:spPr>
          <a:xfrm>
            <a:off x="3319174" y="5204007"/>
            <a:ext cx="4140578" cy="215444"/>
          </a:xfrm>
          <a:prstGeom prst="rect">
            <a:avLst/>
          </a:prstGeom>
          <a:noFill/>
        </p:spPr>
        <p:txBody>
          <a:bodyPr wrap="square" rtlCol="0">
            <a:spAutoFit/>
          </a:bodyPr>
          <a:lstStyle/>
          <a:p>
            <a:r>
              <a:rPr lang="en-US" sz="800" dirty="0">
                <a:solidFill>
                  <a:schemeClr val="bg1">
                    <a:lumMod val="50000"/>
                  </a:schemeClr>
                </a:solidFill>
                <a:hlinkClick r:id="rId6">
                  <a:extLst>
                    <a:ext uri="{A12FA001-AC4F-418D-AE19-62706E023703}">
                      <ahyp:hlinkClr xmlns:ahyp="http://schemas.microsoft.com/office/drawing/2018/hyperlinkcolor" val="tx"/>
                    </a:ext>
                  </a:extLst>
                </a:hlinkClick>
              </a:rPr>
              <a:t>https://dronelife.com/2014/12/30/5-actual-uses-drones-precision-agriculture-today/</a:t>
            </a:r>
            <a:endParaRPr lang="en-US" sz="800" dirty="0">
              <a:solidFill>
                <a:schemeClr val="bg1">
                  <a:lumMod val="50000"/>
                </a:schemeClr>
              </a:solidFill>
            </a:endParaRPr>
          </a:p>
        </p:txBody>
      </p:sp>
      <p:pic>
        <p:nvPicPr>
          <p:cNvPr id="32" name="Picture 31">
            <a:extLst>
              <a:ext uri="{FF2B5EF4-FFF2-40B4-BE49-F238E27FC236}">
                <a16:creationId xmlns:a16="http://schemas.microsoft.com/office/drawing/2014/main" id="{C5CE7076-6B46-48F1-B1EE-C7152FAAA11E}"/>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747429" y="2006886"/>
            <a:ext cx="3829472" cy="3810000"/>
          </a:xfrm>
          <a:prstGeom prst="rect">
            <a:avLst/>
          </a:prstGeom>
        </p:spPr>
      </p:pic>
      <p:sp>
        <p:nvSpPr>
          <p:cNvPr id="33" name="TextBox 32">
            <a:extLst>
              <a:ext uri="{FF2B5EF4-FFF2-40B4-BE49-F238E27FC236}">
                <a16:creationId xmlns:a16="http://schemas.microsoft.com/office/drawing/2014/main" id="{49CA61FB-CA5A-4EA6-96D0-EF33D78D40E4}"/>
              </a:ext>
            </a:extLst>
          </p:cNvPr>
          <p:cNvSpPr txBox="1"/>
          <p:nvPr/>
        </p:nvSpPr>
        <p:spPr>
          <a:xfrm>
            <a:off x="8650517" y="5767025"/>
            <a:ext cx="2023295" cy="215444"/>
          </a:xfrm>
          <a:prstGeom prst="rect">
            <a:avLst/>
          </a:prstGeom>
          <a:noFill/>
        </p:spPr>
        <p:txBody>
          <a:bodyPr wrap="square" rtlCol="0">
            <a:spAutoFit/>
          </a:bodyPr>
          <a:lstStyle/>
          <a:p>
            <a:pPr algn="ctr"/>
            <a:r>
              <a:rPr lang="en-US" sz="800" dirty="0">
                <a:solidFill>
                  <a:schemeClr val="bg1">
                    <a:lumMod val="50000"/>
                  </a:schemeClr>
                </a:solidFill>
                <a:hlinkClick r:id="rId8">
                  <a:extLst>
                    <a:ext uri="{A12FA001-AC4F-418D-AE19-62706E023703}">
                      <ahyp:hlinkClr xmlns:ahyp="http://schemas.microsoft.com/office/drawing/2018/hyperlinkcolor" val="tx"/>
                    </a:ext>
                  </a:extLst>
                </a:hlinkClick>
              </a:rPr>
              <a:t>https://qed.ai/geosurvey-collect/</a:t>
            </a:r>
            <a:endParaRPr lang="en-US" sz="800" dirty="0">
              <a:solidFill>
                <a:schemeClr val="bg1">
                  <a:lumMod val="50000"/>
                </a:schemeClr>
              </a:solidFill>
            </a:endParaRPr>
          </a:p>
        </p:txBody>
      </p:sp>
      <p:sp>
        <p:nvSpPr>
          <p:cNvPr id="34" name="TextBox 33">
            <a:extLst>
              <a:ext uri="{FF2B5EF4-FFF2-40B4-BE49-F238E27FC236}">
                <a16:creationId xmlns:a16="http://schemas.microsoft.com/office/drawing/2014/main" id="{04EB5EDC-B831-4CFF-9CF6-B803CFDCDF1B}"/>
              </a:ext>
            </a:extLst>
          </p:cNvPr>
          <p:cNvSpPr txBox="1"/>
          <p:nvPr/>
        </p:nvSpPr>
        <p:spPr>
          <a:xfrm>
            <a:off x="821840" y="6128595"/>
            <a:ext cx="8969432" cy="400110"/>
          </a:xfrm>
          <a:prstGeom prst="rect">
            <a:avLst/>
          </a:prstGeom>
          <a:noFill/>
        </p:spPr>
        <p:txBody>
          <a:bodyPr wrap="square" rtlCol="0">
            <a:spAutoFit/>
          </a:bodyPr>
          <a:lstStyle/>
          <a:p>
            <a:pPr algn="ctr"/>
            <a:r>
              <a:rPr lang="en-US" sz="2000" dirty="0">
                <a:solidFill>
                  <a:srgbClr val="004E87"/>
                </a:solidFill>
              </a:rPr>
              <a:t>In season, precision agriculture to maximize field level crop yields</a:t>
            </a:r>
          </a:p>
        </p:txBody>
      </p:sp>
    </p:spTree>
    <p:extLst>
      <p:ext uri="{BB962C8B-B14F-4D97-AF65-F5344CB8AC3E}">
        <p14:creationId xmlns:p14="http://schemas.microsoft.com/office/powerpoint/2010/main" val="81053758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Title 1">
            <a:extLst>
              <a:ext uri="{FF2B5EF4-FFF2-40B4-BE49-F238E27FC236}">
                <a16:creationId xmlns:a16="http://schemas.microsoft.com/office/drawing/2014/main" id="{15B3D85D-37EB-4614-9938-915E50B23AB7}"/>
              </a:ext>
            </a:extLst>
          </p:cNvPr>
          <p:cNvSpPr>
            <a:spLocks noGrp="1"/>
          </p:cNvSpPr>
          <p:nvPr>
            <p:ph type="title"/>
          </p:nvPr>
        </p:nvSpPr>
        <p:spPr>
          <a:xfrm>
            <a:off x="677334" y="609600"/>
            <a:ext cx="8596668" cy="561654"/>
          </a:xfrm>
        </p:spPr>
        <p:txBody>
          <a:bodyPr>
            <a:normAutofit fontScale="90000"/>
          </a:bodyPr>
          <a:lstStyle/>
          <a:p>
            <a:pPr algn="ctr"/>
            <a:r>
              <a:rPr lang="en-US" sz="4000" b="1" dirty="0"/>
              <a:t>National Yield Prediction</a:t>
            </a:r>
            <a:br>
              <a:rPr lang="en-US" dirty="0"/>
            </a:br>
            <a:r>
              <a:rPr lang="en-US" sz="2000" dirty="0"/>
              <a:t>Quantifying Impact of Weather</a:t>
            </a:r>
          </a:p>
        </p:txBody>
      </p:sp>
      <mc:AlternateContent xmlns:mc="http://schemas.openxmlformats.org/markup-compatibility/2006" xmlns:a14="http://schemas.microsoft.com/office/drawing/2010/main">
        <mc:Choice Requires="a14">
          <p:sp>
            <p:nvSpPr>
              <p:cNvPr id="6" name="Content Placeholder 2">
                <a:extLst>
                  <a:ext uri="{FF2B5EF4-FFF2-40B4-BE49-F238E27FC236}">
                    <a16:creationId xmlns:a16="http://schemas.microsoft.com/office/drawing/2014/main" id="{75987BB8-560E-49F1-A96D-74102D06100D}"/>
                  </a:ext>
                </a:extLst>
              </p:cNvPr>
              <p:cNvSpPr txBox="1">
                <a:spLocks/>
              </p:cNvSpPr>
              <p:nvPr/>
            </p:nvSpPr>
            <p:spPr>
              <a:xfrm>
                <a:off x="1324606" y="1849348"/>
                <a:ext cx="8596668" cy="4520787"/>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14:m>
                  <m:oMath xmlns:m="http://schemas.openxmlformats.org/officeDocument/2006/math">
                    <m:sSub>
                      <m:sSubPr>
                        <m:ctrlPr>
                          <a:rPr lang="en-US" sz="3600" i="1" smtClean="0">
                            <a:latin typeface="Cambria Math" panose="02040503050406030204" pitchFamily="18" charset="0"/>
                          </a:rPr>
                        </m:ctrlPr>
                      </m:sSubPr>
                      <m:e>
                        <m:r>
                          <a:rPr lang="en-US" sz="3600" i="1" smtClean="0">
                            <a:latin typeface="Cambria Math" panose="02040503050406030204" pitchFamily="18" charset="0"/>
                          </a:rPr>
                          <m:t>𝑌𝑖𝑒𝑙𝑑</m:t>
                        </m:r>
                      </m:e>
                      <m:sub>
                        <m:r>
                          <a:rPr lang="en-US" sz="3600" i="1" smtClean="0">
                            <a:latin typeface="Cambria Math" panose="02040503050406030204" pitchFamily="18" charset="0"/>
                          </a:rPr>
                          <m:t>𝑖𝑗</m:t>
                        </m:r>
                      </m:sub>
                    </m:sSub>
                    <m:r>
                      <a:rPr lang="en-US" sz="3600" i="1" smtClean="0">
                        <a:latin typeface="Cambria Math" panose="02040503050406030204" pitchFamily="18" charset="0"/>
                      </a:rPr>
                      <m:t>=</m:t>
                    </m:r>
                    <m:sSub>
                      <m:sSubPr>
                        <m:ctrlPr>
                          <a:rPr lang="en-US" sz="3600" i="1" smtClean="0">
                            <a:latin typeface="Cambria Math" panose="02040503050406030204" pitchFamily="18" charset="0"/>
                          </a:rPr>
                        </m:ctrlPr>
                      </m:sSubPr>
                      <m:e>
                        <m:r>
                          <a:rPr lang="en-US" sz="3600" i="1" smtClean="0">
                            <a:latin typeface="Cambria Math" panose="02040503050406030204" pitchFamily="18" charset="0"/>
                          </a:rPr>
                          <m:t>𝑇𝑟𝑒𝑛𝑑</m:t>
                        </m:r>
                      </m:e>
                      <m:sub>
                        <m:r>
                          <a:rPr lang="en-US" sz="3600" i="1" smtClean="0">
                            <a:latin typeface="Cambria Math" panose="02040503050406030204" pitchFamily="18" charset="0"/>
                          </a:rPr>
                          <m:t>𝑖𝑗</m:t>
                        </m:r>
                      </m:sub>
                    </m:sSub>
                    <m:r>
                      <a:rPr lang="en-US" sz="3600" i="1" smtClean="0">
                        <a:latin typeface="Cambria Math" panose="02040503050406030204" pitchFamily="18" charset="0"/>
                      </a:rPr>
                      <m:t>+</m:t>
                    </m:r>
                    <m:sSub>
                      <m:sSubPr>
                        <m:ctrlPr>
                          <a:rPr lang="en-US" sz="3600" i="1" smtClean="0">
                            <a:latin typeface="Cambria Math" panose="02040503050406030204" pitchFamily="18" charset="0"/>
                          </a:rPr>
                        </m:ctrlPr>
                      </m:sSubPr>
                      <m:e>
                        <m:r>
                          <a:rPr lang="en-US" sz="3600" i="1" smtClean="0">
                            <a:latin typeface="Cambria Math" panose="02040503050406030204" pitchFamily="18" charset="0"/>
                          </a:rPr>
                          <m:t>𝑊𝑒𝑎𝑡h𝑒𝑟</m:t>
                        </m:r>
                      </m:e>
                      <m:sub>
                        <m:r>
                          <a:rPr lang="en-US" sz="3600" i="1" smtClean="0">
                            <a:latin typeface="Cambria Math" panose="02040503050406030204" pitchFamily="18" charset="0"/>
                          </a:rPr>
                          <m:t>𝑖𝑗</m:t>
                        </m:r>
                      </m:sub>
                    </m:sSub>
                    <m:r>
                      <a:rPr lang="en-US" sz="3600" i="1" smtClean="0">
                        <a:latin typeface="Cambria Math" panose="02040503050406030204" pitchFamily="18" charset="0"/>
                      </a:rPr>
                      <m:t>+ </m:t>
                    </m:r>
                    <m:sSub>
                      <m:sSubPr>
                        <m:ctrlPr>
                          <a:rPr lang="en-US" sz="3600" i="1" smtClean="0">
                            <a:latin typeface="Cambria Math" panose="02040503050406030204" pitchFamily="18" charset="0"/>
                            <a:sym typeface="Symbol" panose="05050102010706020507" pitchFamily="18" charset="2"/>
                          </a:rPr>
                        </m:ctrlPr>
                      </m:sSubPr>
                      <m:e>
                        <m:r>
                          <a:rPr lang="en-US" sz="3600" i="1">
                            <a:latin typeface="Cambria Math" panose="02040503050406030204" pitchFamily="18" charset="0"/>
                            <a:sym typeface="Symbol" panose="05050102010706020507" pitchFamily="18" charset="2"/>
                          </a:rPr>
                          <m:t></m:t>
                        </m:r>
                      </m:e>
                      <m:sub>
                        <m:r>
                          <a:rPr lang="en-US" sz="3600" i="1" smtClean="0">
                            <a:latin typeface="Cambria Math" panose="02040503050406030204" pitchFamily="18" charset="0"/>
                            <a:sym typeface="Symbol" panose="05050102010706020507" pitchFamily="18" charset="2"/>
                          </a:rPr>
                          <m:t>𝑖𝑗</m:t>
                        </m:r>
                      </m:sub>
                    </m:sSub>
                  </m:oMath>
                </a14:m>
                <a:endParaRPr lang="en-US" sz="3600" dirty="0"/>
              </a:p>
              <a:p>
                <a:pPr marL="0" indent="0">
                  <a:buFont typeface="Wingdings 3" charset="2"/>
                  <a:buNone/>
                </a:pPr>
                <a:r>
                  <a:rPr lang="en-US" sz="3600" dirty="0"/>
                  <a:t>End of Season Yield =</a:t>
                </a:r>
              </a:p>
              <a:p>
                <a:pPr marL="971550" lvl="1" indent="-514350">
                  <a:buFont typeface="Wingdings 3" charset="2"/>
                  <a:buAutoNum type="arabicParenR"/>
                </a:pPr>
                <a:r>
                  <a:rPr lang="en-US" sz="3400" dirty="0"/>
                  <a:t>Technology Trend</a:t>
                </a:r>
              </a:p>
              <a:p>
                <a:pPr marL="971550" lvl="1" indent="-514350">
                  <a:buFont typeface="Wingdings 3" charset="2"/>
                  <a:buAutoNum type="arabicParenR"/>
                </a:pPr>
                <a:r>
                  <a:rPr lang="en-US" sz="3400" dirty="0"/>
                  <a:t>Influence of Weather</a:t>
                </a:r>
              </a:p>
              <a:p>
                <a:pPr marL="971550" lvl="1" indent="-514350">
                  <a:buFont typeface="Wingdings 3" charset="2"/>
                  <a:buAutoNum type="arabicParenR"/>
                </a:pPr>
                <a:r>
                  <a:rPr lang="en-US" sz="3400" dirty="0"/>
                  <a:t>Error</a:t>
                </a:r>
              </a:p>
            </p:txBody>
          </p:sp>
        </mc:Choice>
        <mc:Fallback xmlns="">
          <p:sp>
            <p:nvSpPr>
              <p:cNvPr id="6" name="Content Placeholder 2">
                <a:extLst>
                  <a:ext uri="{FF2B5EF4-FFF2-40B4-BE49-F238E27FC236}">
                    <a16:creationId xmlns:a16="http://schemas.microsoft.com/office/drawing/2014/main" id="{75987BB8-560E-49F1-A96D-74102D06100D}"/>
                  </a:ext>
                </a:extLst>
              </p:cNvPr>
              <p:cNvSpPr txBox="1">
                <a:spLocks noRot="1" noChangeAspect="1" noMove="1" noResize="1" noEditPoints="1" noAdjustHandles="1" noChangeArrowheads="1" noChangeShapeType="1" noTextEdit="1"/>
              </p:cNvSpPr>
              <p:nvPr/>
            </p:nvSpPr>
            <p:spPr>
              <a:xfrm>
                <a:off x="1324606" y="1849348"/>
                <a:ext cx="8596668" cy="4520787"/>
              </a:xfrm>
              <a:prstGeom prst="rect">
                <a:avLst/>
              </a:prstGeom>
              <a:blipFill>
                <a:blip r:embed="rId3"/>
                <a:stretch>
                  <a:fillRect l="-2126"/>
                </a:stretch>
              </a:blipFill>
            </p:spPr>
            <p:txBody>
              <a:bodyPr/>
              <a:lstStyle/>
              <a:p>
                <a:r>
                  <a:rPr lang="en-US">
                    <a:noFill/>
                  </a:rPr>
                  <a:t> </a:t>
                </a:r>
              </a:p>
            </p:txBody>
          </p:sp>
        </mc:Fallback>
      </mc:AlternateContent>
    </p:spTree>
    <p:extLst>
      <p:ext uri="{BB962C8B-B14F-4D97-AF65-F5344CB8AC3E}">
        <p14:creationId xmlns:p14="http://schemas.microsoft.com/office/powerpoint/2010/main" val="197871991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3B4DBA67-9880-412E-9CA7-8DC94AD85336}"/>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CB217021-0CC5-4733-B3AF-99318E48C50E}"/>
              </a:ext>
            </a:extLst>
          </p:cNvPr>
          <p:cNvSpPr>
            <a:spLocks noGrp="1"/>
          </p:cNvSpPr>
          <p:nvPr>
            <p:ph type="title"/>
          </p:nvPr>
        </p:nvSpPr>
        <p:spPr>
          <a:xfrm>
            <a:off x="677334" y="209622"/>
            <a:ext cx="8596668" cy="505968"/>
          </a:xfrm>
        </p:spPr>
        <p:txBody>
          <a:bodyPr>
            <a:normAutofit fontScale="90000"/>
          </a:bodyPr>
          <a:lstStyle/>
          <a:p>
            <a:r>
              <a:rPr lang="en-US" b="1" dirty="0"/>
              <a:t>Objective </a:t>
            </a:r>
            <a:r>
              <a:rPr lang="en-US" dirty="0"/>
              <a:t>– National Grains Yield Modeling</a:t>
            </a:r>
          </a:p>
        </p:txBody>
      </p:sp>
      <p:pic>
        <p:nvPicPr>
          <p:cNvPr id="7" name="Content Placeholder 2">
            <a:extLst>
              <a:ext uri="{FF2B5EF4-FFF2-40B4-BE49-F238E27FC236}">
                <a16:creationId xmlns:a16="http://schemas.microsoft.com/office/drawing/2014/main" id="{ADD70D6B-C837-401C-AE6B-D62534BBD420}"/>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8" name="Picture 7" descr="A screenshot of a cell phone&#10;&#10;Description automatically generated">
            <a:extLst>
              <a:ext uri="{FF2B5EF4-FFF2-40B4-BE49-F238E27FC236}">
                <a16:creationId xmlns:a16="http://schemas.microsoft.com/office/drawing/2014/main" id="{B36D6FF5-2337-44E7-AFE9-C5BC0ACCC58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401725" y="715253"/>
            <a:ext cx="8190331" cy="6142748"/>
          </a:xfrm>
          <a:prstGeom prst="rect">
            <a:avLst/>
          </a:prstGeom>
        </p:spPr>
      </p:pic>
      <p:pic>
        <p:nvPicPr>
          <p:cNvPr id="9" name="Picture 8" descr="A screenshot of a cell phone&#10;&#10;Description automatically generated">
            <a:extLst>
              <a:ext uri="{FF2B5EF4-FFF2-40B4-BE49-F238E27FC236}">
                <a16:creationId xmlns:a16="http://schemas.microsoft.com/office/drawing/2014/main" id="{EE3E2D97-5596-44BA-9382-52819B8A5D95}"/>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401725" y="713226"/>
            <a:ext cx="8190331" cy="6142748"/>
          </a:xfrm>
          <a:prstGeom prst="rect">
            <a:avLst/>
          </a:prstGeom>
        </p:spPr>
      </p:pic>
      <p:sp>
        <p:nvSpPr>
          <p:cNvPr id="10" name="TextBox 9">
            <a:extLst>
              <a:ext uri="{FF2B5EF4-FFF2-40B4-BE49-F238E27FC236}">
                <a16:creationId xmlns:a16="http://schemas.microsoft.com/office/drawing/2014/main" id="{BBB3E0FD-7B57-4CDF-8EA7-7361722304E2}"/>
              </a:ext>
            </a:extLst>
          </p:cNvPr>
          <p:cNvSpPr txBox="1"/>
          <p:nvPr/>
        </p:nvSpPr>
        <p:spPr>
          <a:xfrm>
            <a:off x="1004047" y="2828050"/>
            <a:ext cx="9786228" cy="2800767"/>
          </a:xfrm>
          <a:prstGeom prst="rect">
            <a:avLst/>
          </a:prstGeom>
          <a:solidFill>
            <a:schemeClr val="bg1">
              <a:alpha val="80000"/>
            </a:schemeClr>
          </a:solidFill>
          <a:ln w="34925">
            <a:solidFill>
              <a:schemeClr val="accent1">
                <a:shade val="50000"/>
              </a:schemeClr>
            </a:solidFill>
          </a:ln>
        </p:spPr>
        <p:txBody>
          <a:bodyPr wrap="square" rtlCol="0">
            <a:spAutoFit/>
          </a:bodyPr>
          <a:lstStyle/>
          <a:p>
            <a:pPr algn="ctr"/>
            <a:r>
              <a:rPr lang="en-US" sz="3600" b="1" dirty="0">
                <a:solidFill>
                  <a:srgbClr val="236292"/>
                </a:solidFill>
              </a:rPr>
              <a:t>Data Available</a:t>
            </a:r>
            <a:r>
              <a:rPr lang="en-US" sz="2800" b="1" dirty="0">
                <a:solidFill>
                  <a:srgbClr val="236292"/>
                </a:solidFill>
              </a:rPr>
              <a:t> </a:t>
            </a:r>
          </a:p>
          <a:p>
            <a:pPr lvl="3"/>
            <a:r>
              <a:rPr lang="en-US" sz="2800" b="1" dirty="0">
                <a:solidFill>
                  <a:srgbClr val="236292"/>
                </a:solidFill>
              </a:rPr>
              <a:t>60 years of county yield history</a:t>
            </a:r>
          </a:p>
          <a:p>
            <a:pPr lvl="3"/>
            <a:r>
              <a:rPr lang="en-US" sz="2800" b="1" dirty="0">
                <a:solidFill>
                  <a:srgbClr val="236292"/>
                </a:solidFill>
              </a:rPr>
              <a:t>40 years of high quality weather observations</a:t>
            </a:r>
          </a:p>
          <a:p>
            <a:pPr lvl="3"/>
            <a:r>
              <a:rPr lang="en-US" sz="2800" b="1" dirty="0">
                <a:solidFill>
                  <a:srgbClr val="236292"/>
                </a:solidFill>
              </a:rPr>
              <a:t>36 years of satellite data</a:t>
            </a:r>
          </a:p>
          <a:p>
            <a:pPr lvl="3"/>
            <a:r>
              <a:rPr lang="en-US" sz="2800" b="1" dirty="0">
                <a:solidFill>
                  <a:srgbClr val="236292"/>
                </a:solidFill>
              </a:rPr>
              <a:t>15 year of MODIS satellite data</a:t>
            </a:r>
          </a:p>
          <a:p>
            <a:endParaRPr lang="en-US" sz="2800" b="1" dirty="0">
              <a:solidFill>
                <a:srgbClr val="236292"/>
              </a:solidFill>
            </a:endParaRPr>
          </a:p>
        </p:txBody>
      </p:sp>
    </p:spTree>
    <p:extLst>
      <p:ext uri="{BB962C8B-B14F-4D97-AF65-F5344CB8AC3E}">
        <p14:creationId xmlns:p14="http://schemas.microsoft.com/office/powerpoint/2010/main" val="11862227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xit" presetSubtype="0" fill="hold" grpId="1" nodeType="clickEffect">
                                  <p:stCondLst>
                                    <p:cond delay="0"/>
                                  </p:stCondLst>
                                  <p:childTnLst>
                                    <p:set>
                                      <p:cBhvr>
                                        <p:cTn id="10" dur="1" fill="hold">
                                          <p:stCondLst>
                                            <p:cond delay="0"/>
                                          </p:stCondLst>
                                        </p:cTn>
                                        <p:tgtEl>
                                          <p:spTgt spid="10"/>
                                        </p:tgtEl>
                                        <p:attrNameLst>
                                          <p:attrName>style.visibility</p:attrName>
                                        </p:attrNameLst>
                                      </p:cBhvr>
                                      <p:to>
                                        <p:strVal val="hidden"/>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0" grpId="1" animBg="1"/>
    </p:bldLst>
  </p:timing>
</p:sld>
</file>

<file path=ppt/slides/slide2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pic>
        <p:nvPicPr>
          <p:cNvPr id="4" name="Content Placeholder 9" descr="A close up of a map&#10;&#10;Description automatically generated">
            <a:extLst>
              <a:ext uri="{FF2B5EF4-FFF2-40B4-BE49-F238E27FC236}">
                <a16:creationId xmlns:a16="http://schemas.microsoft.com/office/drawing/2014/main" id="{65C11CAD-B3A4-4E50-9EB6-796EFC33AE5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396799" y="850392"/>
            <a:ext cx="7752200" cy="5814151"/>
          </a:xfrm>
          <a:prstGeom prst="rect">
            <a:avLst/>
          </a:prstGeom>
        </p:spPr>
      </p:pic>
      <p:sp>
        <p:nvSpPr>
          <p:cNvPr id="6" name="Title 1">
            <a:extLst>
              <a:ext uri="{FF2B5EF4-FFF2-40B4-BE49-F238E27FC236}">
                <a16:creationId xmlns:a16="http://schemas.microsoft.com/office/drawing/2014/main" id="{82A515ED-0F2D-492F-99EB-B0A8171FA4CA}"/>
              </a:ext>
            </a:extLst>
          </p:cNvPr>
          <p:cNvSpPr>
            <a:spLocks noGrp="1"/>
          </p:cNvSpPr>
          <p:nvPr>
            <p:ph type="title"/>
          </p:nvPr>
        </p:nvSpPr>
        <p:spPr>
          <a:xfrm>
            <a:off x="1015662" y="207264"/>
            <a:ext cx="8596668" cy="643128"/>
          </a:xfrm>
        </p:spPr>
        <p:txBody>
          <a:bodyPr/>
          <a:lstStyle/>
          <a:p>
            <a:pPr algn="ctr"/>
            <a:r>
              <a:rPr lang="en-US" dirty="0"/>
              <a:t>Isolation of the Weather Impact</a:t>
            </a:r>
          </a:p>
        </p:txBody>
      </p:sp>
      <p:sp>
        <p:nvSpPr>
          <p:cNvPr id="7" name="Rectangle 6">
            <a:extLst>
              <a:ext uri="{FF2B5EF4-FFF2-40B4-BE49-F238E27FC236}">
                <a16:creationId xmlns:a16="http://schemas.microsoft.com/office/drawing/2014/main" id="{BA10625C-236D-41E4-ABC1-64BEB79C72D7}"/>
              </a:ext>
            </a:extLst>
          </p:cNvPr>
          <p:cNvSpPr/>
          <p:nvPr/>
        </p:nvSpPr>
        <p:spPr>
          <a:xfrm>
            <a:off x="2011679" y="1602769"/>
            <a:ext cx="7050127" cy="290039"/>
          </a:xfrm>
          <a:prstGeom prst="rect">
            <a:avLst/>
          </a:prstGeom>
          <a:gradFill flip="none" rotWithShape="1">
            <a:gsLst>
              <a:gs pos="0">
                <a:schemeClr val="accent1">
                  <a:lumMod val="5000"/>
                  <a:lumOff val="95000"/>
                </a:schemeClr>
              </a:gs>
              <a:gs pos="23000">
                <a:srgbClr val="004E87"/>
              </a:gs>
              <a:gs pos="77000">
                <a:srgbClr val="004E87"/>
              </a:gs>
              <a:gs pos="100000">
                <a:schemeClr val="accent1">
                  <a:lumMod val="30000"/>
                  <a:lumOff val="70000"/>
                </a:schemeClr>
              </a:gs>
            </a:gsLst>
            <a:lin ang="0" scaled="1"/>
            <a:tileRect/>
          </a:gra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40 Years of Daily Weather Data </a:t>
            </a:r>
          </a:p>
        </p:txBody>
      </p:sp>
    </p:spTree>
    <p:extLst>
      <p:ext uri="{BB962C8B-B14F-4D97-AF65-F5344CB8AC3E}">
        <p14:creationId xmlns:p14="http://schemas.microsoft.com/office/powerpoint/2010/main" val="25565676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Title 1">
            <a:extLst>
              <a:ext uri="{FF2B5EF4-FFF2-40B4-BE49-F238E27FC236}">
                <a16:creationId xmlns:a16="http://schemas.microsoft.com/office/drawing/2014/main" id="{1B9DAFCB-7611-4965-98F8-262A250404C2}"/>
              </a:ext>
            </a:extLst>
          </p:cNvPr>
          <p:cNvSpPr>
            <a:spLocks noGrp="1"/>
          </p:cNvSpPr>
          <p:nvPr>
            <p:ph type="title"/>
          </p:nvPr>
        </p:nvSpPr>
        <p:spPr>
          <a:xfrm>
            <a:off x="995833" y="609600"/>
            <a:ext cx="8596668" cy="643847"/>
          </a:xfrm>
        </p:spPr>
        <p:txBody>
          <a:bodyPr>
            <a:normAutofit fontScale="90000"/>
          </a:bodyPr>
          <a:lstStyle/>
          <a:p>
            <a:pPr algn="ctr"/>
            <a:r>
              <a:rPr lang="en-US" dirty="0"/>
              <a:t>County to National Yield/Prod Predictions</a:t>
            </a:r>
          </a:p>
        </p:txBody>
      </p:sp>
      <p:grpSp>
        <p:nvGrpSpPr>
          <p:cNvPr id="6" name="Group 5">
            <a:extLst>
              <a:ext uri="{FF2B5EF4-FFF2-40B4-BE49-F238E27FC236}">
                <a16:creationId xmlns:a16="http://schemas.microsoft.com/office/drawing/2014/main" id="{1620C685-0091-4CFA-807F-247EBF8C6017}"/>
              </a:ext>
            </a:extLst>
          </p:cNvPr>
          <p:cNvGrpSpPr/>
          <p:nvPr/>
        </p:nvGrpSpPr>
        <p:grpSpPr>
          <a:xfrm>
            <a:off x="251380" y="1852692"/>
            <a:ext cx="4145959" cy="2996710"/>
            <a:chOff x="899086" y="1498600"/>
            <a:chExt cx="7811590" cy="5156200"/>
          </a:xfrm>
        </p:grpSpPr>
        <p:pic>
          <p:nvPicPr>
            <p:cNvPr id="7" name="Picture 6" descr="A close up of a map&#10;&#10;Description automatically generated">
              <a:extLst>
                <a:ext uri="{FF2B5EF4-FFF2-40B4-BE49-F238E27FC236}">
                  <a16:creationId xmlns:a16="http://schemas.microsoft.com/office/drawing/2014/main" id="{0610800D-637E-4C3E-A353-FBF66A9D0A8D}"/>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a:stretch/>
          </p:blipFill>
          <p:spPr>
            <a:xfrm>
              <a:off x="899086" y="1498600"/>
              <a:ext cx="7811590" cy="5156200"/>
            </a:xfrm>
            <a:prstGeom prst="rect">
              <a:avLst/>
            </a:prstGeom>
          </p:spPr>
        </p:pic>
        <p:sp>
          <p:nvSpPr>
            <p:cNvPr id="8" name="Rectangle 7">
              <a:extLst>
                <a:ext uri="{FF2B5EF4-FFF2-40B4-BE49-F238E27FC236}">
                  <a16:creationId xmlns:a16="http://schemas.microsoft.com/office/drawing/2014/main" id="{48A4BB08-D625-463E-8D92-7436E46CB36F}"/>
                </a:ext>
              </a:extLst>
            </p:cNvPr>
            <p:cNvSpPr/>
            <p:nvPr/>
          </p:nvSpPr>
          <p:spPr>
            <a:xfrm>
              <a:off x="7396822" y="6418922"/>
              <a:ext cx="1206500" cy="1651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9" name="Picture 8">
            <a:extLst>
              <a:ext uri="{FF2B5EF4-FFF2-40B4-BE49-F238E27FC236}">
                <a16:creationId xmlns:a16="http://schemas.microsoft.com/office/drawing/2014/main" id="{BC77F66B-F19E-42FC-93B5-0936A05BD81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636586" y="2459665"/>
            <a:ext cx="4281383" cy="2156204"/>
          </a:xfrm>
          <a:prstGeom prst="rect">
            <a:avLst/>
          </a:prstGeom>
        </p:spPr>
      </p:pic>
      <p:sp>
        <p:nvSpPr>
          <p:cNvPr id="10" name="TextBox 9">
            <a:extLst>
              <a:ext uri="{FF2B5EF4-FFF2-40B4-BE49-F238E27FC236}">
                <a16:creationId xmlns:a16="http://schemas.microsoft.com/office/drawing/2014/main" id="{71CE75F6-A77B-499B-8DAB-FBE1E93E53FB}"/>
              </a:ext>
            </a:extLst>
          </p:cNvPr>
          <p:cNvSpPr txBox="1"/>
          <p:nvPr/>
        </p:nvSpPr>
        <p:spPr>
          <a:xfrm>
            <a:off x="9274002" y="3610183"/>
            <a:ext cx="2459086" cy="523220"/>
          </a:xfrm>
          <a:prstGeom prst="rect">
            <a:avLst/>
          </a:prstGeom>
          <a:noFill/>
        </p:spPr>
        <p:txBody>
          <a:bodyPr wrap="square" rtlCol="0">
            <a:spAutoFit/>
          </a:bodyPr>
          <a:lstStyle/>
          <a:p>
            <a:pPr algn="ctr"/>
            <a:r>
              <a:rPr lang="en-US" sz="2800" dirty="0"/>
              <a:t>County</a:t>
            </a:r>
          </a:p>
        </p:txBody>
      </p:sp>
      <p:sp>
        <p:nvSpPr>
          <p:cNvPr id="11" name="TextBox 10">
            <a:extLst>
              <a:ext uri="{FF2B5EF4-FFF2-40B4-BE49-F238E27FC236}">
                <a16:creationId xmlns:a16="http://schemas.microsoft.com/office/drawing/2014/main" id="{58AE70C3-3D63-4211-AD29-8231C16D0EC0}"/>
              </a:ext>
            </a:extLst>
          </p:cNvPr>
          <p:cNvSpPr txBox="1"/>
          <p:nvPr/>
        </p:nvSpPr>
        <p:spPr>
          <a:xfrm>
            <a:off x="9274002" y="2833005"/>
            <a:ext cx="2459086" cy="584775"/>
          </a:xfrm>
          <a:prstGeom prst="rect">
            <a:avLst/>
          </a:prstGeom>
          <a:noFill/>
        </p:spPr>
        <p:txBody>
          <a:bodyPr wrap="square" rtlCol="0">
            <a:spAutoFit/>
          </a:bodyPr>
          <a:lstStyle/>
          <a:p>
            <a:pPr algn="ctr"/>
            <a:r>
              <a:rPr lang="en-US" sz="3200" dirty="0"/>
              <a:t>State</a:t>
            </a:r>
          </a:p>
        </p:txBody>
      </p:sp>
      <p:sp>
        <p:nvSpPr>
          <p:cNvPr id="12" name="TextBox 11">
            <a:extLst>
              <a:ext uri="{FF2B5EF4-FFF2-40B4-BE49-F238E27FC236}">
                <a16:creationId xmlns:a16="http://schemas.microsoft.com/office/drawing/2014/main" id="{9C0C1ADB-E676-407F-BB73-ED094B904479}"/>
              </a:ext>
            </a:extLst>
          </p:cNvPr>
          <p:cNvSpPr txBox="1"/>
          <p:nvPr/>
        </p:nvSpPr>
        <p:spPr>
          <a:xfrm>
            <a:off x="9380306" y="1849060"/>
            <a:ext cx="2459086" cy="769441"/>
          </a:xfrm>
          <a:prstGeom prst="rect">
            <a:avLst/>
          </a:prstGeom>
          <a:noFill/>
        </p:spPr>
        <p:txBody>
          <a:bodyPr wrap="square" rtlCol="0">
            <a:spAutoFit/>
          </a:bodyPr>
          <a:lstStyle/>
          <a:p>
            <a:pPr algn="ctr"/>
            <a:r>
              <a:rPr lang="en-US" sz="4400" dirty="0"/>
              <a:t>National</a:t>
            </a:r>
          </a:p>
        </p:txBody>
      </p:sp>
      <p:sp>
        <p:nvSpPr>
          <p:cNvPr id="13" name="Arrow: Right 12">
            <a:extLst>
              <a:ext uri="{FF2B5EF4-FFF2-40B4-BE49-F238E27FC236}">
                <a16:creationId xmlns:a16="http://schemas.microsoft.com/office/drawing/2014/main" id="{6E6E27F1-30E8-4820-8E95-DD10570E0DF8}"/>
              </a:ext>
            </a:extLst>
          </p:cNvPr>
          <p:cNvSpPr/>
          <p:nvPr/>
        </p:nvSpPr>
        <p:spPr>
          <a:xfrm>
            <a:off x="8917969" y="3770615"/>
            <a:ext cx="924674" cy="25685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Arrow: Right 13">
            <a:extLst>
              <a:ext uri="{FF2B5EF4-FFF2-40B4-BE49-F238E27FC236}">
                <a16:creationId xmlns:a16="http://schemas.microsoft.com/office/drawing/2014/main" id="{602E8487-1DCD-48E1-A52C-897C6F840051}"/>
              </a:ext>
            </a:extLst>
          </p:cNvPr>
          <p:cNvSpPr/>
          <p:nvPr/>
        </p:nvSpPr>
        <p:spPr>
          <a:xfrm rot="16200000">
            <a:off x="10313357" y="3409340"/>
            <a:ext cx="380376" cy="256854"/>
          </a:xfrm>
          <a:prstGeom prst="rightArrow">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Arrow: Right 14">
            <a:extLst>
              <a:ext uri="{FF2B5EF4-FFF2-40B4-BE49-F238E27FC236}">
                <a16:creationId xmlns:a16="http://schemas.microsoft.com/office/drawing/2014/main" id="{A0D604D8-209D-42C7-A153-D1A0CD73C712}"/>
              </a:ext>
            </a:extLst>
          </p:cNvPr>
          <p:cNvSpPr/>
          <p:nvPr/>
        </p:nvSpPr>
        <p:spPr>
          <a:xfrm rot="16200000">
            <a:off x="10313357" y="2552397"/>
            <a:ext cx="380376" cy="256854"/>
          </a:xfrm>
          <a:prstGeom prst="rightArrow">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Arrow: Right 15">
            <a:extLst>
              <a:ext uri="{FF2B5EF4-FFF2-40B4-BE49-F238E27FC236}">
                <a16:creationId xmlns:a16="http://schemas.microsoft.com/office/drawing/2014/main" id="{1844B6EC-B12A-4CC8-B9C4-E31655CF545D}"/>
              </a:ext>
            </a:extLst>
          </p:cNvPr>
          <p:cNvSpPr/>
          <p:nvPr/>
        </p:nvSpPr>
        <p:spPr>
          <a:xfrm>
            <a:off x="3996233" y="3300573"/>
            <a:ext cx="924674" cy="25685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6CD8D33E-CA47-485E-8F9B-999D944792B0}"/>
              </a:ext>
            </a:extLst>
          </p:cNvPr>
          <p:cNvSpPr/>
          <p:nvPr/>
        </p:nvSpPr>
        <p:spPr>
          <a:xfrm>
            <a:off x="849854" y="1721224"/>
            <a:ext cx="2850164" cy="53788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solidFill>
                  <a:schemeClr val="tx1"/>
                </a:solidFill>
              </a:rPr>
              <a:t>Weather Data</a:t>
            </a:r>
          </a:p>
        </p:txBody>
      </p:sp>
      <p:sp>
        <p:nvSpPr>
          <p:cNvPr id="18" name="Rectangle 17">
            <a:extLst>
              <a:ext uri="{FF2B5EF4-FFF2-40B4-BE49-F238E27FC236}">
                <a16:creationId xmlns:a16="http://schemas.microsoft.com/office/drawing/2014/main" id="{C45CEF7A-21D6-40F9-AE81-B9BBE66A1CDF}"/>
              </a:ext>
            </a:extLst>
          </p:cNvPr>
          <p:cNvSpPr/>
          <p:nvPr/>
        </p:nvSpPr>
        <p:spPr>
          <a:xfrm>
            <a:off x="4814288" y="1632556"/>
            <a:ext cx="3844784" cy="53788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solidFill>
                  <a:schemeClr val="tx1"/>
                </a:solidFill>
              </a:rPr>
              <a:t>Yield Forecasts</a:t>
            </a:r>
          </a:p>
        </p:txBody>
      </p:sp>
    </p:spTree>
    <p:extLst>
      <p:ext uri="{BB962C8B-B14F-4D97-AF65-F5344CB8AC3E}">
        <p14:creationId xmlns:p14="http://schemas.microsoft.com/office/powerpoint/2010/main" val="18737516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4"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42B095A7-6AE6-4A16-AF44-201902B4FDC2}"/>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F7C4A0D3-7123-425C-960B-C9A6AAB75ED7}"/>
              </a:ext>
            </a:extLst>
          </p:cNvPr>
          <p:cNvSpPr>
            <a:spLocks noGrp="1"/>
          </p:cNvSpPr>
          <p:nvPr>
            <p:ph type="title"/>
          </p:nvPr>
        </p:nvSpPr>
        <p:spPr>
          <a:xfrm>
            <a:off x="677334" y="356616"/>
            <a:ext cx="8596668" cy="505968"/>
          </a:xfrm>
        </p:spPr>
        <p:txBody>
          <a:bodyPr>
            <a:normAutofit fontScale="90000"/>
          </a:bodyPr>
          <a:lstStyle/>
          <a:p>
            <a:r>
              <a:rPr lang="en-US" dirty="0"/>
              <a:t>Daily Yield Modeling – Significant Events</a:t>
            </a:r>
          </a:p>
        </p:txBody>
      </p:sp>
      <p:pic>
        <p:nvPicPr>
          <p:cNvPr id="7" name="Content Placeholder 2">
            <a:extLst>
              <a:ext uri="{FF2B5EF4-FFF2-40B4-BE49-F238E27FC236}">
                <a16:creationId xmlns:a16="http://schemas.microsoft.com/office/drawing/2014/main" id="{24E5D772-E7C6-41FD-B1F7-85C64AF08C2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8" name="corn_yield_anom_uscounty_cfsrweather_2012">
            <a:hlinkClick r:id="" action="ppaction://media"/>
            <a:extLst>
              <a:ext uri="{FF2B5EF4-FFF2-40B4-BE49-F238E27FC236}">
                <a16:creationId xmlns:a16="http://schemas.microsoft.com/office/drawing/2014/main" id="{7EA605B6-809D-4DC1-8DFE-46C5701D88F7}"/>
              </a:ext>
            </a:extLst>
          </p:cNvPr>
          <p:cNvPicPr>
            <a:picLocks noChangeAspect="1"/>
          </p:cNvPicPr>
          <p:nvPr>
            <a:videoFile r:link="rId2"/>
            <p:extLst>
              <p:ext uri="{DAA4B4D4-6D71-4841-9C94-3DE7FCFB9230}">
                <p14:media xmlns:p14="http://schemas.microsoft.com/office/powerpoint/2010/main" r:embed="rId1"/>
              </p:ext>
            </p:extLst>
          </p:nvPr>
        </p:nvPicPr>
        <p:blipFill rotWithShape="1">
          <a:blip r:embed="rId5"/>
          <a:srcRect t="54132"/>
          <a:stretch/>
        </p:blipFill>
        <p:spPr>
          <a:xfrm>
            <a:off x="677334" y="1240127"/>
            <a:ext cx="9305625" cy="5362876"/>
          </a:xfrm>
          <a:prstGeom prst="rect">
            <a:avLst/>
          </a:prstGeom>
        </p:spPr>
      </p:pic>
    </p:spTree>
    <p:extLst>
      <p:ext uri="{BB962C8B-B14F-4D97-AF65-F5344CB8AC3E}">
        <p14:creationId xmlns:p14="http://schemas.microsoft.com/office/powerpoint/2010/main" val="36014232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63667" fill="hold"/>
                                        <p:tgtEl>
                                          <p:spTgt spid="8"/>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8"/>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8"/>
                                        </p:tgtEl>
                                      </p:cBhvr>
                                    </p:cmd>
                                  </p:childTnLst>
                                </p:cTn>
                              </p:par>
                            </p:childTnLst>
                          </p:cTn>
                        </p:par>
                      </p:childTnLst>
                    </p:cTn>
                  </p:par>
                </p:childTnLst>
              </p:cTn>
              <p:nextCondLst>
                <p:cond evt="onClick" delay="0">
                  <p:tgtEl>
                    <p:spTgt spid="8"/>
                  </p:tgtEl>
                </p:cond>
              </p:nextCondLst>
            </p:seq>
            <p:video>
              <p:cMediaNode vol="80000">
                <p:cTn id="12" fill="hold" display="0">
                  <p:stCondLst>
                    <p:cond delay="indefinite"/>
                  </p:stCondLst>
                </p:cTn>
                <p:tgtEl>
                  <p:spTgt spid="8"/>
                </p:tgtEl>
              </p:cMediaNode>
            </p:video>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Title 1">
            <a:extLst>
              <a:ext uri="{FF2B5EF4-FFF2-40B4-BE49-F238E27FC236}">
                <a16:creationId xmlns:a16="http://schemas.microsoft.com/office/drawing/2014/main" id="{2A821902-1532-4B15-975C-67878FF16D2E}"/>
              </a:ext>
            </a:extLst>
          </p:cNvPr>
          <p:cNvSpPr>
            <a:spLocks noGrp="1"/>
          </p:cNvSpPr>
          <p:nvPr>
            <p:ph type="title"/>
          </p:nvPr>
        </p:nvSpPr>
        <p:spPr>
          <a:xfrm>
            <a:off x="453982" y="347433"/>
            <a:ext cx="10081496" cy="654800"/>
          </a:xfrm>
        </p:spPr>
        <p:txBody>
          <a:bodyPr>
            <a:normAutofit fontScale="90000"/>
          </a:bodyPr>
          <a:lstStyle/>
          <a:p>
            <a:r>
              <a:rPr lang="en-US" dirty="0"/>
              <a:t>Opportunities for Model Development &amp; Analysis</a:t>
            </a:r>
          </a:p>
        </p:txBody>
      </p:sp>
      <p:pic>
        <p:nvPicPr>
          <p:cNvPr id="6" name="Picture 5">
            <a:extLst>
              <a:ext uri="{FF2B5EF4-FFF2-40B4-BE49-F238E27FC236}">
                <a16:creationId xmlns:a16="http://schemas.microsoft.com/office/drawing/2014/main" id="{E64AEC39-BD77-4589-B227-A5E0957174E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77334" y="2520689"/>
            <a:ext cx="8356076" cy="2166732"/>
          </a:xfrm>
          <a:prstGeom prst="rect">
            <a:avLst/>
          </a:prstGeom>
        </p:spPr>
      </p:pic>
      <p:pic>
        <p:nvPicPr>
          <p:cNvPr id="7" name="Picture 6">
            <a:extLst>
              <a:ext uri="{FF2B5EF4-FFF2-40B4-BE49-F238E27FC236}">
                <a16:creationId xmlns:a16="http://schemas.microsoft.com/office/drawing/2014/main" id="{27E15403-4261-4C17-91CA-6E78DB2D132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77334" y="931369"/>
            <a:ext cx="8356077" cy="1688738"/>
          </a:xfrm>
          <a:prstGeom prst="rect">
            <a:avLst/>
          </a:prstGeom>
        </p:spPr>
      </p:pic>
      <p:pic>
        <p:nvPicPr>
          <p:cNvPr id="8" name="Picture 7">
            <a:extLst>
              <a:ext uri="{FF2B5EF4-FFF2-40B4-BE49-F238E27FC236}">
                <a16:creationId xmlns:a16="http://schemas.microsoft.com/office/drawing/2014/main" id="{15657B68-19BE-417D-A73B-0A79D91B429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7334" y="4663250"/>
            <a:ext cx="8356077" cy="2194750"/>
          </a:xfrm>
          <a:prstGeom prst="rect">
            <a:avLst/>
          </a:prstGeom>
        </p:spPr>
      </p:pic>
      <p:sp>
        <p:nvSpPr>
          <p:cNvPr id="9" name="TextBox 8">
            <a:extLst>
              <a:ext uri="{FF2B5EF4-FFF2-40B4-BE49-F238E27FC236}">
                <a16:creationId xmlns:a16="http://schemas.microsoft.com/office/drawing/2014/main" id="{502E591F-4665-4313-B2C6-971EB2767079}"/>
              </a:ext>
            </a:extLst>
          </p:cNvPr>
          <p:cNvSpPr txBox="1"/>
          <p:nvPr/>
        </p:nvSpPr>
        <p:spPr>
          <a:xfrm>
            <a:off x="9026338" y="1596888"/>
            <a:ext cx="3124565" cy="369332"/>
          </a:xfrm>
          <a:prstGeom prst="rect">
            <a:avLst/>
          </a:prstGeom>
          <a:solidFill>
            <a:schemeClr val="bg1"/>
          </a:solidFill>
          <a:ln>
            <a:solidFill>
              <a:srgbClr val="FF0000"/>
            </a:solidFill>
          </a:ln>
        </p:spPr>
        <p:txBody>
          <a:bodyPr wrap="square" rtlCol="0">
            <a:spAutoFit/>
          </a:bodyPr>
          <a:lstStyle/>
          <a:p>
            <a:r>
              <a:rPr lang="en-US" b="1" dirty="0"/>
              <a:t>15 </a:t>
            </a:r>
            <a:r>
              <a:rPr lang="en-US" b="1" dirty="0" err="1"/>
              <a:t>Yrs</a:t>
            </a:r>
            <a:r>
              <a:rPr lang="en-US" b="1" dirty="0"/>
              <a:t> of Model Forecasts</a:t>
            </a:r>
          </a:p>
        </p:txBody>
      </p:sp>
      <p:sp>
        <p:nvSpPr>
          <p:cNvPr id="10" name="TextBox 9">
            <a:extLst>
              <a:ext uri="{FF2B5EF4-FFF2-40B4-BE49-F238E27FC236}">
                <a16:creationId xmlns:a16="http://schemas.microsoft.com/office/drawing/2014/main" id="{E280E0E5-A77D-4138-8E3F-1927B56B1991}"/>
              </a:ext>
            </a:extLst>
          </p:cNvPr>
          <p:cNvSpPr txBox="1"/>
          <p:nvPr/>
        </p:nvSpPr>
        <p:spPr>
          <a:xfrm>
            <a:off x="9036613" y="3321234"/>
            <a:ext cx="3124565" cy="369332"/>
          </a:xfrm>
          <a:prstGeom prst="rect">
            <a:avLst/>
          </a:prstGeom>
          <a:solidFill>
            <a:schemeClr val="bg1"/>
          </a:solidFill>
          <a:ln>
            <a:solidFill>
              <a:srgbClr val="FF0000"/>
            </a:solidFill>
          </a:ln>
        </p:spPr>
        <p:txBody>
          <a:bodyPr wrap="square" rtlCol="0">
            <a:spAutoFit/>
          </a:bodyPr>
          <a:lstStyle/>
          <a:p>
            <a:r>
              <a:rPr lang="en-US" b="1" dirty="0"/>
              <a:t>33 </a:t>
            </a:r>
            <a:r>
              <a:rPr lang="en-US" b="1" dirty="0" err="1"/>
              <a:t>Yrs</a:t>
            </a:r>
            <a:r>
              <a:rPr lang="en-US" b="1" dirty="0"/>
              <a:t> of Model Forecasts</a:t>
            </a:r>
          </a:p>
        </p:txBody>
      </p:sp>
      <p:sp>
        <p:nvSpPr>
          <p:cNvPr id="11" name="TextBox 10">
            <a:extLst>
              <a:ext uri="{FF2B5EF4-FFF2-40B4-BE49-F238E27FC236}">
                <a16:creationId xmlns:a16="http://schemas.microsoft.com/office/drawing/2014/main" id="{1825ED86-52D0-4066-B37C-3D9974707267}"/>
              </a:ext>
            </a:extLst>
          </p:cNvPr>
          <p:cNvSpPr txBox="1"/>
          <p:nvPr/>
        </p:nvSpPr>
        <p:spPr>
          <a:xfrm>
            <a:off x="9036613" y="5497643"/>
            <a:ext cx="3124565" cy="369332"/>
          </a:xfrm>
          <a:prstGeom prst="rect">
            <a:avLst/>
          </a:prstGeom>
          <a:solidFill>
            <a:schemeClr val="bg1"/>
          </a:solidFill>
          <a:ln>
            <a:solidFill>
              <a:srgbClr val="FF0000"/>
            </a:solidFill>
          </a:ln>
        </p:spPr>
        <p:txBody>
          <a:bodyPr wrap="square" rtlCol="0">
            <a:spAutoFit/>
          </a:bodyPr>
          <a:lstStyle/>
          <a:p>
            <a:r>
              <a:rPr lang="en-US" b="1" dirty="0"/>
              <a:t>10 </a:t>
            </a:r>
            <a:r>
              <a:rPr lang="en-US" b="1" dirty="0" err="1"/>
              <a:t>Yrs</a:t>
            </a:r>
            <a:r>
              <a:rPr lang="en-US" b="1" dirty="0"/>
              <a:t> of Model Forecasts</a:t>
            </a:r>
          </a:p>
        </p:txBody>
      </p:sp>
    </p:spTree>
    <p:extLst>
      <p:ext uri="{BB962C8B-B14F-4D97-AF65-F5344CB8AC3E}">
        <p14:creationId xmlns:p14="http://schemas.microsoft.com/office/powerpoint/2010/main" val="31166583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pic>
        <p:nvPicPr>
          <p:cNvPr id="4" name="Content Placeholder 9" descr="A close up of a map&#10;&#10;Description automatically generated">
            <a:extLst>
              <a:ext uri="{FF2B5EF4-FFF2-40B4-BE49-F238E27FC236}">
                <a16:creationId xmlns:a16="http://schemas.microsoft.com/office/drawing/2014/main" id="{3DEF68BD-D65B-487C-85FC-B8A8DC0C15A4}"/>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t="5695"/>
          <a:stretch/>
        </p:blipFill>
        <p:spPr>
          <a:xfrm>
            <a:off x="1396799" y="1181528"/>
            <a:ext cx="7752200" cy="5483015"/>
          </a:xfrm>
          <a:prstGeom prst="rect">
            <a:avLst/>
          </a:prstGeom>
        </p:spPr>
      </p:pic>
      <p:sp>
        <p:nvSpPr>
          <p:cNvPr id="6" name="Title 1">
            <a:extLst>
              <a:ext uri="{FF2B5EF4-FFF2-40B4-BE49-F238E27FC236}">
                <a16:creationId xmlns:a16="http://schemas.microsoft.com/office/drawing/2014/main" id="{7A02A6FF-86F9-4079-ADCC-4969B563E247}"/>
              </a:ext>
            </a:extLst>
          </p:cNvPr>
          <p:cNvSpPr>
            <a:spLocks noGrp="1"/>
          </p:cNvSpPr>
          <p:nvPr>
            <p:ph type="title"/>
          </p:nvPr>
        </p:nvSpPr>
        <p:spPr>
          <a:xfrm>
            <a:off x="1015662" y="315793"/>
            <a:ext cx="8596668" cy="643128"/>
          </a:xfrm>
        </p:spPr>
        <p:txBody>
          <a:bodyPr>
            <a:normAutofit fontScale="90000"/>
          </a:bodyPr>
          <a:lstStyle/>
          <a:p>
            <a:pPr algn="ctr"/>
            <a:r>
              <a:rPr lang="en-US" dirty="0"/>
              <a:t>Train Using Only Information From Past</a:t>
            </a:r>
            <a:br>
              <a:rPr lang="en-US" dirty="0"/>
            </a:br>
            <a:endParaRPr lang="en-US" dirty="0"/>
          </a:p>
        </p:txBody>
      </p:sp>
      <p:sp>
        <p:nvSpPr>
          <p:cNvPr id="7" name="Rectangle 6">
            <a:extLst>
              <a:ext uri="{FF2B5EF4-FFF2-40B4-BE49-F238E27FC236}">
                <a16:creationId xmlns:a16="http://schemas.microsoft.com/office/drawing/2014/main" id="{309D393C-797C-4D75-9254-EC428F62DC1C}"/>
              </a:ext>
            </a:extLst>
          </p:cNvPr>
          <p:cNvSpPr/>
          <p:nvPr/>
        </p:nvSpPr>
        <p:spPr>
          <a:xfrm>
            <a:off x="1995443" y="1181528"/>
            <a:ext cx="7045815" cy="4972685"/>
          </a:xfrm>
          <a:prstGeom prst="rect">
            <a:avLst/>
          </a:prstGeom>
          <a:solidFill>
            <a:schemeClr val="bg1">
              <a:alpha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 name="Straight Arrow Connector 7">
            <a:extLst>
              <a:ext uri="{FF2B5EF4-FFF2-40B4-BE49-F238E27FC236}">
                <a16:creationId xmlns:a16="http://schemas.microsoft.com/office/drawing/2014/main" id="{E94D5AF0-FC71-4358-A4F6-E7FBD4DA7362}"/>
              </a:ext>
            </a:extLst>
          </p:cNvPr>
          <p:cNvCxnSpPr/>
          <p:nvPr/>
        </p:nvCxnSpPr>
        <p:spPr>
          <a:xfrm>
            <a:off x="1982912" y="2032573"/>
            <a:ext cx="5085708"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a:extLst>
              <a:ext uri="{FF2B5EF4-FFF2-40B4-BE49-F238E27FC236}">
                <a16:creationId xmlns:a16="http://schemas.microsoft.com/office/drawing/2014/main" id="{25232DE7-CB0A-4DF4-9F24-9519485ED662}"/>
              </a:ext>
            </a:extLst>
          </p:cNvPr>
          <p:cNvCxnSpPr>
            <a:cxnSpLocks/>
          </p:cNvCxnSpPr>
          <p:nvPr/>
        </p:nvCxnSpPr>
        <p:spPr>
          <a:xfrm>
            <a:off x="2013734" y="3143163"/>
            <a:ext cx="5270643" cy="44494"/>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D28F38AD-7FCD-4B62-9737-D7CB4C091D7A}"/>
              </a:ext>
            </a:extLst>
          </p:cNvPr>
          <p:cNvCxnSpPr>
            <a:cxnSpLocks/>
          </p:cNvCxnSpPr>
          <p:nvPr/>
        </p:nvCxnSpPr>
        <p:spPr>
          <a:xfrm>
            <a:off x="1995443" y="3835686"/>
            <a:ext cx="5465852"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B348E83A-6559-47C6-A662-F3EAE407B52A}"/>
              </a:ext>
            </a:extLst>
          </p:cNvPr>
          <p:cNvCxnSpPr>
            <a:cxnSpLocks/>
          </p:cNvCxnSpPr>
          <p:nvPr/>
        </p:nvCxnSpPr>
        <p:spPr>
          <a:xfrm>
            <a:off x="2013735" y="5857983"/>
            <a:ext cx="5681609"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a:extLst>
              <a:ext uri="{FF2B5EF4-FFF2-40B4-BE49-F238E27FC236}">
                <a16:creationId xmlns:a16="http://schemas.microsoft.com/office/drawing/2014/main" id="{BE47E0D1-467F-4E1E-93F1-2625C3BD739B}"/>
              </a:ext>
            </a:extLst>
          </p:cNvPr>
          <p:cNvCxnSpPr>
            <a:cxnSpLocks/>
          </p:cNvCxnSpPr>
          <p:nvPr/>
        </p:nvCxnSpPr>
        <p:spPr>
          <a:xfrm>
            <a:off x="1982912" y="3092522"/>
            <a:ext cx="5948737"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a:extLst>
              <a:ext uri="{FF2B5EF4-FFF2-40B4-BE49-F238E27FC236}">
                <a16:creationId xmlns:a16="http://schemas.microsoft.com/office/drawing/2014/main" id="{5C0688DC-6A11-4ED6-8E54-891DB23F5360}"/>
              </a:ext>
            </a:extLst>
          </p:cNvPr>
          <p:cNvCxnSpPr>
            <a:cxnSpLocks/>
          </p:cNvCxnSpPr>
          <p:nvPr/>
        </p:nvCxnSpPr>
        <p:spPr>
          <a:xfrm>
            <a:off x="2013735" y="2073669"/>
            <a:ext cx="6154220"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4" name="Straight Arrow Connector 13">
            <a:extLst>
              <a:ext uri="{FF2B5EF4-FFF2-40B4-BE49-F238E27FC236}">
                <a16:creationId xmlns:a16="http://schemas.microsoft.com/office/drawing/2014/main" id="{8706530A-EEDA-4B55-A3A8-965D06C971E8}"/>
              </a:ext>
            </a:extLst>
          </p:cNvPr>
          <p:cNvCxnSpPr>
            <a:cxnSpLocks/>
          </p:cNvCxnSpPr>
          <p:nvPr/>
        </p:nvCxnSpPr>
        <p:spPr>
          <a:xfrm>
            <a:off x="2013735" y="2647307"/>
            <a:ext cx="6421348"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a:extLst>
              <a:ext uri="{FF2B5EF4-FFF2-40B4-BE49-F238E27FC236}">
                <a16:creationId xmlns:a16="http://schemas.microsoft.com/office/drawing/2014/main" id="{9B98748F-C21B-4EC2-B082-EF40BBA20F40}"/>
              </a:ext>
            </a:extLst>
          </p:cNvPr>
          <p:cNvCxnSpPr>
            <a:cxnSpLocks/>
          </p:cNvCxnSpPr>
          <p:nvPr/>
        </p:nvCxnSpPr>
        <p:spPr>
          <a:xfrm>
            <a:off x="1982912" y="2357921"/>
            <a:ext cx="6626832"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6" name="Straight Arrow Connector 15">
            <a:extLst>
              <a:ext uri="{FF2B5EF4-FFF2-40B4-BE49-F238E27FC236}">
                <a16:creationId xmlns:a16="http://schemas.microsoft.com/office/drawing/2014/main" id="{73B5FD15-592C-42E9-85AE-1B61ADEDDF5C}"/>
              </a:ext>
            </a:extLst>
          </p:cNvPr>
          <p:cNvCxnSpPr>
            <a:cxnSpLocks/>
          </p:cNvCxnSpPr>
          <p:nvPr/>
        </p:nvCxnSpPr>
        <p:spPr>
          <a:xfrm>
            <a:off x="2013735" y="2500047"/>
            <a:ext cx="6811766"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05805B9C-DD84-47DF-98AD-B4764A132F86}"/>
              </a:ext>
            </a:extLst>
          </p:cNvPr>
          <p:cNvCxnSpPr>
            <a:cxnSpLocks/>
          </p:cNvCxnSpPr>
          <p:nvPr/>
        </p:nvCxnSpPr>
        <p:spPr>
          <a:xfrm>
            <a:off x="2013735" y="2714091"/>
            <a:ext cx="7027523" cy="0"/>
          </a:xfrm>
          <a:prstGeom prst="straightConnector1">
            <a:avLst/>
          </a:prstGeom>
          <a:ln w="31750">
            <a:tailEnd type="triangle"/>
          </a:ln>
        </p:spPr>
        <p:style>
          <a:lnRef idx="1">
            <a:schemeClr val="accent1"/>
          </a:lnRef>
          <a:fillRef idx="0">
            <a:schemeClr val="accent1"/>
          </a:fillRef>
          <a:effectRef idx="0">
            <a:schemeClr val="accent1"/>
          </a:effectRef>
          <a:fontRef idx="minor">
            <a:schemeClr val="tx1"/>
          </a:fontRef>
        </p:style>
      </p:cxnSp>
      <p:sp>
        <p:nvSpPr>
          <p:cNvPr id="18" name="Rectangle 17">
            <a:extLst>
              <a:ext uri="{FF2B5EF4-FFF2-40B4-BE49-F238E27FC236}">
                <a16:creationId xmlns:a16="http://schemas.microsoft.com/office/drawing/2014/main" id="{EF1C42C1-DAB4-4F89-A094-8BDB89E08009}"/>
              </a:ext>
            </a:extLst>
          </p:cNvPr>
          <p:cNvSpPr/>
          <p:nvPr/>
        </p:nvSpPr>
        <p:spPr>
          <a:xfrm>
            <a:off x="1995443" y="1736333"/>
            <a:ext cx="4990984" cy="19007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MODEL TRAINING</a:t>
            </a:r>
          </a:p>
        </p:txBody>
      </p:sp>
      <p:sp>
        <p:nvSpPr>
          <p:cNvPr id="19" name="Rectangle 18">
            <a:extLst>
              <a:ext uri="{FF2B5EF4-FFF2-40B4-BE49-F238E27FC236}">
                <a16:creationId xmlns:a16="http://schemas.microsoft.com/office/drawing/2014/main" id="{E3D3ABB7-2244-431E-A9DE-47B7C27B880E}"/>
              </a:ext>
            </a:extLst>
          </p:cNvPr>
          <p:cNvSpPr/>
          <p:nvPr/>
        </p:nvSpPr>
        <p:spPr>
          <a:xfrm>
            <a:off x="6986426" y="1735476"/>
            <a:ext cx="2054831" cy="190932"/>
          </a:xfrm>
          <a:prstGeom prst="rect">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Prediction</a:t>
            </a:r>
          </a:p>
        </p:txBody>
      </p:sp>
      <p:sp>
        <p:nvSpPr>
          <p:cNvPr id="20" name="TextBox 19">
            <a:extLst>
              <a:ext uri="{FF2B5EF4-FFF2-40B4-BE49-F238E27FC236}">
                <a16:creationId xmlns:a16="http://schemas.microsoft.com/office/drawing/2014/main" id="{6469433A-11D4-4F54-86E6-482D7117CD9B}"/>
              </a:ext>
            </a:extLst>
          </p:cNvPr>
          <p:cNvSpPr txBox="1"/>
          <p:nvPr/>
        </p:nvSpPr>
        <p:spPr>
          <a:xfrm>
            <a:off x="1116458" y="3287731"/>
            <a:ext cx="10253907" cy="1077218"/>
          </a:xfrm>
          <a:prstGeom prst="rect">
            <a:avLst/>
          </a:prstGeom>
          <a:solidFill>
            <a:schemeClr val="bg1">
              <a:lumMod val="65000"/>
            </a:schemeClr>
          </a:solidFill>
        </p:spPr>
        <p:txBody>
          <a:bodyPr wrap="square" rtlCol="0">
            <a:spAutoFit/>
          </a:bodyPr>
          <a:lstStyle/>
          <a:p>
            <a:pPr lvl="1"/>
            <a:r>
              <a:rPr lang="en-US" sz="3200" b="1" dirty="0"/>
              <a:t>Forward Look Only</a:t>
            </a:r>
            <a:r>
              <a:rPr lang="en-US" sz="3200" dirty="0"/>
              <a:t> </a:t>
            </a:r>
            <a:r>
              <a:rPr lang="en-US" sz="3200" dirty="0">
                <a:solidFill>
                  <a:srgbClr val="FF0000"/>
                </a:solidFill>
                <a:sym typeface="Symbol" panose="05050102010706020507" pitchFamily="18" charset="2"/>
              </a:rPr>
              <a:t></a:t>
            </a:r>
            <a:br>
              <a:rPr lang="en-US" sz="3200" dirty="0"/>
            </a:br>
            <a:r>
              <a:rPr lang="en-US" sz="3200" dirty="0"/>
              <a:t>A Stringent </a:t>
            </a:r>
            <a:r>
              <a:rPr lang="en-US" sz="3200" dirty="0" err="1"/>
              <a:t>Backtest</a:t>
            </a:r>
            <a:r>
              <a:rPr lang="en-US" sz="3200" dirty="0"/>
              <a:t> of the Modeling Methodology</a:t>
            </a:r>
          </a:p>
        </p:txBody>
      </p:sp>
    </p:spTree>
    <p:extLst>
      <p:ext uri="{BB962C8B-B14F-4D97-AF65-F5344CB8AC3E}">
        <p14:creationId xmlns:p14="http://schemas.microsoft.com/office/powerpoint/2010/main" val="37038676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animBg="1"/>
    </p:bldLst>
  </p:timing>
</p:sld>
</file>

<file path=ppt/slides/slide3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826F4ABC-5CBC-4CBA-B6F1-69A62B6D24AD}"/>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878D2D34-9FE0-439B-866E-6FB667333241}"/>
              </a:ext>
            </a:extLst>
          </p:cNvPr>
          <p:cNvSpPr>
            <a:spLocks noGrp="1"/>
          </p:cNvSpPr>
          <p:nvPr>
            <p:ph type="title"/>
          </p:nvPr>
        </p:nvSpPr>
        <p:spPr>
          <a:xfrm>
            <a:off x="677334" y="609600"/>
            <a:ext cx="8596668" cy="1320800"/>
          </a:xfrm>
        </p:spPr>
        <p:txBody>
          <a:bodyPr/>
          <a:lstStyle/>
          <a:p>
            <a:r>
              <a:rPr lang="en-US" dirty="0"/>
              <a:t>Extensive Forecast Histories</a:t>
            </a:r>
          </a:p>
        </p:txBody>
      </p:sp>
      <p:pic>
        <p:nvPicPr>
          <p:cNvPr id="7" name="Content Placeholder 2">
            <a:extLst>
              <a:ext uri="{FF2B5EF4-FFF2-40B4-BE49-F238E27FC236}">
                <a16:creationId xmlns:a16="http://schemas.microsoft.com/office/drawing/2014/main" id="{545C3323-D500-4288-9478-552DE93FA5B9}"/>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8" name="Content Placeholder 16" descr="A close up of a map&#10;&#10;Description automatically generated">
            <a:extLst>
              <a:ext uri="{FF2B5EF4-FFF2-40B4-BE49-F238E27FC236}">
                <a16:creationId xmlns:a16="http://schemas.microsoft.com/office/drawing/2014/main" id="{6B917C9C-9F4E-4A50-99A9-D443D1EA06F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77663" y="1691966"/>
            <a:ext cx="11836673" cy="4438751"/>
          </a:xfrm>
          <a:prstGeom prst="rect">
            <a:avLst/>
          </a:prstGeom>
        </p:spPr>
      </p:pic>
    </p:spTree>
    <p:extLst>
      <p:ext uri="{BB962C8B-B14F-4D97-AF65-F5344CB8AC3E}">
        <p14:creationId xmlns:p14="http://schemas.microsoft.com/office/powerpoint/2010/main" val="285813255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FFF9BA63-C9FA-4BC0-A7AE-FC0EC2F41139}"/>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9F663BDD-E541-466B-9780-CB6C2A9B89B5}"/>
              </a:ext>
            </a:extLst>
          </p:cNvPr>
          <p:cNvSpPr>
            <a:spLocks noGrp="1"/>
          </p:cNvSpPr>
          <p:nvPr>
            <p:ph type="title"/>
          </p:nvPr>
        </p:nvSpPr>
        <p:spPr>
          <a:xfrm>
            <a:off x="420814" y="508828"/>
            <a:ext cx="9206405" cy="1320800"/>
          </a:xfrm>
        </p:spPr>
        <p:txBody>
          <a:bodyPr/>
          <a:lstStyle/>
          <a:p>
            <a:r>
              <a:rPr lang="en-US" dirty="0"/>
              <a:t>Understanding Benefits of Data</a:t>
            </a:r>
          </a:p>
        </p:txBody>
      </p:sp>
      <p:pic>
        <p:nvPicPr>
          <p:cNvPr id="7" name="Content Placeholder 2">
            <a:extLst>
              <a:ext uri="{FF2B5EF4-FFF2-40B4-BE49-F238E27FC236}">
                <a16:creationId xmlns:a16="http://schemas.microsoft.com/office/drawing/2014/main" id="{AF57230A-3065-4683-870A-01493D75E96E}"/>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8" name="TextBox 7">
            <a:extLst>
              <a:ext uri="{FF2B5EF4-FFF2-40B4-BE49-F238E27FC236}">
                <a16:creationId xmlns:a16="http://schemas.microsoft.com/office/drawing/2014/main" id="{A57D8595-539A-4D64-AF2B-E3976638BC30}"/>
              </a:ext>
            </a:extLst>
          </p:cNvPr>
          <p:cNvSpPr txBox="1"/>
          <p:nvPr/>
        </p:nvSpPr>
        <p:spPr>
          <a:xfrm>
            <a:off x="3760340" y="4048777"/>
            <a:ext cx="1356189" cy="369332"/>
          </a:xfrm>
          <a:prstGeom prst="rect">
            <a:avLst/>
          </a:prstGeom>
          <a:noFill/>
        </p:spPr>
        <p:txBody>
          <a:bodyPr wrap="square" rtlCol="0">
            <a:spAutoFit/>
          </a:bodyPr>
          <a:lstStyle/>
          <a:p>
            <a:r>
              <a:rPr lang="en-US" dirty="0"/>
              <a:t>Unfair!</a:t>
            </a:r>
          </a:p>
        </p:txBody>
      </p:sp>
      <p:cxnSp>
        <p:nvCxnSpPr>
          <p:cNvPr id="9" name="Straight Arrow Connector 8">
            <a:extLst>
              <a:ext uri="{FF2B5EF4-FFF2-40B4-BE49-F238E27FC236}">
                <a16:creationId xmlns:a16="http://schemas.microsoft.com/office/drawing/2014/main" id="{8B5CF0BC-E278-45CF-ABC2-D064DD569609}"/>
              </a:ext>
            </a:extLst>
          </p:cNvPr>
          <p:cNvCxnSpPr>
            <a:cxnSpLocks/>
          </p:cNvCxnSpPr>
          <p:nvPr/>
        </p:nvCxnSpPr>
        <p:spPr>
          <a:xfrm flipV="1">
            <a:off x="4006921" y="3565133"/>
            <a:ext cx="0" cy="45881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pic>
        <p:nvPicPr>
          <p:cNvPr id="10" name="Content Placeholder 16" descr="A close up of a map&#10;&#10;Description automatically generated">
            <a:extLst>
              <a:ext uri="{FF2B5EF4-FFF2-40B4-BE49-F238E27FC236}">
                <a16:creationId xmlns:a16="http://schemas.microsoft.com/office/drawing/2014/main" id="{9AA4849A-73BA-480C-8D66-F654B3BF165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2250" y="2288703"/>
            <a:ext cx="12067500" cy="4525311"/>
          </a:xfrm>
          <a:prstGeom prst="rect">
            <a:avLst/>
          </a:prstGeom>
        </p:spPr>
      </p:pic>
      <p:sp>
        <p:nvSpPr>
          <p:cNvPr id="11" name="TextBox 10">
            <a:extLst>
              <a:ext uri="{FF2B5EF4-FFF2-40B4-BE49-F238E27FC236}">
                <a16:creationId xmlns:a16="http://schemas.microsoft.com/office/drawing/2014/main" id="{4B4E19B4-142B-4D02-A70F-4E91E7FCDA19}"/>
              </a:ext>
            </a:extLst>
          </p:cNvPr>
          <p:cNvSpPr txBox="1"/>
          <p:nvPr/>
        </p:nvSpPr>
        <p:spPr>
          <a:xfrm>
            <a:off x="287539" y="1767727"/>
            <a:ext cx="11904461" cy="369332"/>
          </a:xfrm>
          <a:prstGeom prst="rect">
            <a:avLst/>
          </a:prstGeom>
          <a:noFill/>
        </p:spPr>
        <p:txBody>
          <a:bodyPr wrap="square" rtlCol="0">
            <a:spAutoFit/>
          </a:bodyPr>
          <a:lstStyle/>
          <a:p>
            <a:r>
              <a:rPr lang="en-US" dirty="0">
                <a:solidFill>
                  <a:srgbClr val="004E87"/>
                </a:solidFill>
              </a:rPr>
              <a:t>Comparison of Model Performance over the 10 years of available Forward Looking Model Data Available</a:t>
            </a:r>
          </a:p>
        </p:txBody>
      </p:sp>
    </p:spTree>
    <p:extLst>
      <p:ext uri="{BB962C8B-B14F-4D97-AF65-F5344CB8AC3E}">
        <p14:creationId xmlns:p14="http://schemas.microsoft.com/office/powerpoint/2010/main" val="187306391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A0EFA600-ED6D-44C5-BFCE-D81EFD050BB2}"/>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3062EA4C-9244-4689-A6F9-991C93898BE6}"/>
              </a:ext>
            </a:extLst>
          </p:cNvPr>
          <p:cNvSpPr>
            <a:spLocks noGrp="1"/>
          </p:cNvSpPr>
          <p:nvPr>
            <p:ph type="title"/>
          </p:nvPr>
        </p:nvSpPr>
        <p:spPr>
          <a:xfrm>
            <a:off x="677334" y="609600"/>
            <a:ext cx="8596668" cy="1320800"/>
          </a:xfrm>
        </p:spPr>
        <p:txBody>
          <a:bodyPr/>
          <a:lstStyle/>
          <a:p>
            <a:r>
              <a:rPr lang="en-US" dirty="0"/>
              <a:t>Understanding Benefits of Data</a:t>
            </a:r>
          </a:p>
        </p:txBody>
      </p:sp>
      <p:pic>
        <p:nvPicPr>
          <p:cNvPr id="7" name="Content Placeholder 2">
            <a:extLst>
              <a:ext uri="{FF2B5EF4-FFF2-40B4-BE49-F238E27FC236}">
                <a16:creationId xmlns:a16="http://schemas.microsoft.com/office/drawing/2014/main" id="{FCEDC913-02E2-4C3F-AE98-F42EAA1F30A4}"/>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8" name="Picture 7" descr="A close up of a map&#10;&#10;Description automatically generated">
            <a:extLst>
              <a:ext uri="{FF2B5EF4-FFF2-40B4-BE49-F238E27FC236}">
                <a16:creationId xmlns:a16="http://schemas.microsoft.com/office/drawing/2014/main" id="{A8A842D5-6596-4887-90B5-CAEBD431FC3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2511" y="1469204"/>
            <a:ext cx="11816558" cy="4851115"/>
          </a:xfrm>
          <a:prstGeom prst="rect">
            <a:avLst/>
          </a:prstGeom>
          <a:ln w="25400">
            <a:solidFill>
              <a:schemeClr val="accent1">
                <a:shade val="50000"/>
              </a:schemeClr>
            </a:solidFill>
          </a:ln>
        </p:spPr>
      </p:pic>
      <p:sp>
        <p:nvSpPr>
          <p:cNvPr id="9" name="TextBox 8">
            <a:extLst>
              <a:ext uri="{FF2B5EF4-FFF2-40B4-BE49-F238E27FC236}">
                <a16:creationId xmlns:a16="http://schemas.microsoft.com/office/drawing/2014/main" id="{BA90487B-86D9-4653-8498-CFD2E4F0B9A3}"/>
              </a:ext>
            </a:extLst>
          </p:cNvPr>
          <p:cNvSpPr txBox="1"/>
          <p:nvPr/>
        </p:nvSpPr>
        <p:spPr>
          <a:xfrm>
            <a:off x="4880225" y="1958059"/>
            <a:ext cx="4099388" cy="369332"/>
          </a:xfrm>
          <a:prstGeom prst="rect">
            <a:avLst/>
          </a:prstGeom>
          <a:noFill/>
        </p:spPr>
        <p:txBody>
          <a:bodyPr wrap="square" rtlCol="0">
            <a:spAutoFit/>
          </a:bodyPr>
          <a:lstStyle/>
          <a:p>
            <a:r>
              <a:rPr lang="en-US" dirty="0">
                <a:solidFill>
                  <a:srgbClr val="FFA200"/>
                </a:solidFill>
              </a:rPr>
              <a:t>Prior 5 Years Operational Forecasts</a:t>
            </a:r>
          </a:p>
        </p:txBody>
      </p:sp>
      <p:sp>
        <p:nvSpPr>
          <p:cNvPr id="10" name="TextBox 9">
            <a:extLst>
              <a:ext uri="{FF2B5EF4-FFF2-40B4-BE49-F238E27FC236}">
                <a16:creationId xmlns:a16="http://schemas.microsoft.com/office/drawing/2014/main" id="{F42EAB10-0DF9-4E65-9529-6BA43BF6834A}"/>
              </a:ext>
            </a:extLst>
          </p:cNvPr>
          <p:cNvSpPr txBox="1"/>
          <p:nvPr/>
        </p:nvSpPr>
        <p:spPr>
          <a:xfrm>
            <a:off x="1128409" y="3466294"/>
            <a:ext cx="2353134" cy="369332"/>
          </a:xfrm>
          <a:prstGeom prst="rect">
            <a:avLst/>
          </a:prstGeom>
          <a:solidFill>
            <a:schemeClr val="bg1">
              <a:alpha val="50000"/>
            </a:schemeClr>
          </a:solidFill>
        </p:spPr>
        <p:txBody>
          <a:bodyPr wrap="square" rtlCol="0">
            <a:spAutoFit/>
          </a:bodyPr>
          <a:lstStyle/>
          <a:p>
            <a:r>
              <a:rPr lang="en-US" dirty="0"/>
              <a:t>Back Test of 10 Years</a:t>
            </a:r>
          </a:p>
        </p:txBody>
      </p:sp>
      <p:sp>
        <p:nvSpPr>
          <p:cNvPr id="11" name="TextBox 10">
            <a:extLst>
              <a:ext uri="{FF2B5EF4-FFF2-40B4-BE49-F238E27FC236}">
                <a16:creationId xmlns:a16="http://schemas.microsoft.com/office/drawing/2014/main" id="{2852104B-1EF5-41A7-B0B6-BE4F60480AC3}"/>
              </a:ext>
            </a:extLst>
          </p:cNvPr>
          <p:cNvSpPr txBox="1"/>
          <p:nvPr/>
        </p:nvSpPr>
        <p:spPr>
          <a:xfrm>
            <a:off x="2994039" y="2837709"/>
            <a:ext cx="2353133" cy="369332"/>
          </a:xfrm>
          <a:prstGeom prst="rect">
            <a:avLst/>
          </a:prstGeom>
          <a:noFill/>
        </p:spPr>
        <p:txBody>
          <a:bodyPr wrap="square" rtlCol="0">
            <a:spAutoFit/>
          </a:bodyPr>
          <a:lstStyle/>
          <a:p>
            <a:r>
              <a:rPr lang="en-US" dirty="0">
                <a:solidFill>
                  <a:srgbClr val="FF0000"/>
                </a:solidFill>
              </a:rPr>
              <a:t>33 Years of History</a:t>
            </a:r>
          </a:p>
        </p:txBody>
      </p:sp>
    </p:spTree>
    <p:extLst>
      <p:ext uri="{BB962C8B-B14F-4D97-AF65-F5344CB8AC3E}">
        <p14:creationId xmlns:p14="http://schemas.microsoft.com/office/powerpoint/2010/main" val="302644546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F51D33E9-BE52-411B-96E5-D1D67BE4490B}"/>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4E46E6F1-9612-462D-97D1-14219F0F7E9C}"/>
              </a:ext>
            </a:extLst>
          </p:cNvPr>
          <p:cNvSpPr>
            <a:spLocks noGrp="1"/>
          </p:cNvSpPr>
          <p:nvPr>
            <p:ph type="title"/>
          </p:nvPr>
        </p:nvSpPr>
        <p:spPr>
          <a:xfrm>
            <a:off x="677334" y="609600"/>
            <a:ext cx="10531772" cy="1320800"/>
          </a:xfrm>
        </p:spPr>
        <p:txBody>
          <a:bodyPr/>
          <a:lstStyle/>
          <a:p>
            <a:r>
              <a:rPr lang="en-US" dirty="0"/>
              <a:t>Value in Market Trading</a:t>
            </a:r>
            <a:br>
              <a:rPr lang="en-US" dirty="0"/>
            </a:br>
            <a:r>
              <a:rPr lang="en-US" sz="1800" dirty="0"/>
              <a:t>Unpriced Information? </a:t>
            </a:r>
          </a:p>
        </p:txBody>
      </p:sp>
      <p:sp>
        <p:nvSpPr>
          <p:cNvPr id="7" name="Content Placeholder 8">
            <a:extLst>
              <a:ext uri="{FF2B5EF4-FFF2-40B4-BE49-F238E27FC236}">
                <a16:creationId xmlns:a16="http://schemas.microsoft.com/office/drawing/2014/main" id="{91BD27D5-8A01-4646-A6C2-A688EA980131}"/>
              </a:ext>
            </a:extLst>
          </p:cNvPr>
          <p:cNvSpPr txBox="1">
            <a:spLocks/>
          </p:cNvSpPr>
          <p:nvPr/>
        </p:nvSpPr>
        <p:spPr>
          <a:xfrm>
            <a:off x="677334" y="1947122"/>
            <a:ext cx="10096500" cy="4539712"/>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r>
              <a:rPr lang="en-US"/>
              <a:t>Backtesting of corn and soybean forecasts from 2014 to 2018 conducted by</a:t>
            </a:r>
          </a:p>
          <a:p>
            <a:r>
              <a:rPr lang="en-US"/>
              <a:t>Change in yield forecast over successive 3 weeks periods</a:t>
            </a:r>
          </a:p>
          <a:p>
            <a:pPr lvl="1"/>
            <a:r>
              <a:rPr lang="en-US"/>
              <a:t>Used as a signal prior to the release of crop progress/crop condition reports</a:t>
            </a:r>
          </a:p>
          <a:p>
            <a:pPr lvl="1"/>
            <a:r>
              <a:rPr lang="en-US">
                <a:latin typeface="Calibri" panose="020F0502020204030204" pitchFamily="34" charset="0"/>
                <a:cs typeface="Calibri" panose="020F0502020204030204" pitchFamily="34" charset="0"/>
              </a:rPr>
              <a:t>↑ in Yield – indicates increase in overall production 		→ </a:t>
            </a:r>
            <a:r>
              <a:rPr lang="en-US" b="1">
                <a:latin typeface="Calibri" panose="020F0502020204030204" pitchFamily="34" charset="0"/>
                <a:cs typeface="Calibri" panose="020F0502020204030204" pitchFamily="34" charset="0"/>
              </a:rPr>
              <a:t>short market</a:t>
            </a:r>
            <a:endParaRPr lang="en-US" b="1"/>
          </a:p>
          <a:p>
            <a:pPr lvl="1"/>
            <a:r>
              <a:rPr lang="en-US">
                <a:sym typeface="Symbol" panose="05050102010706020507" pitchFamily="18" charset="2"/>
              </a:rPr>
              <a:t> in Yield </a:t>
            </a:r>
            <a:r>
              <a:rPr lang="en-US">
                <a:latin typeface="Calibri" panose="020F0502020204030204" pitchFamily="34" charset="0"/>
                <a:cs typeface="Calibri" panose="020F0502020204030204" pitchFamily="34" charset="0"/>
              </a:rPr>
              <a:t>– indicates decrease in overall production 	→ </a:t>
            </a:r>
            <a:r>
              <a:rPr lang="en-US" b="1">
                <a:latin typeface="Calibri" panose="020F0502020204030204" pitchFamily="34" charset="0"/>
                <a:cs typeface="Calibri" panose="020F0502020204030204" pitchFamily="34" charset="0"/>
              </a:rPr>
              <a:t>long market</a:t>
            </a:r>
          </a:p>
          <a:p>
            <a:endParaRPr lang="en-US" b="1">
              <a:latin typeface="Calibri" panose="020F0502020204030204" pitchFamily="34" charset="0"/>
              <a:cs typeface="Calibri" panose="020F0502020204030204" pitchFamily="34" charset="0"/>
            </a:endParaRPr>
          </a:p>
          <a:p>
            <a:endParaRPr lang="en-US" b="1">
              <a:latin typeface="Calibri" panose="020F0502020204030204" pitchFamily="34" charset="0"/>
              <a:cs typeface="Calibri" panose="020F0502020204030204" pitchFamily="34" charset="0"/>
            </a:endParaRPr>
          </a:p>
          <a:p>
            <a:endParaRPr lang="en-US" b="1">
              <a:latin typeface="Calibri" panose="020F0502020204030204" pitchFamily="34" charset="0"/>
              <a:cs typeface="Calibri" panose="020F0502020204030204" pitchFamily="34" charset="0"/>
            </a:endParaRPr>
          </a:p>
          <a:p>
            <a:endParaRPr lang="en-US" b="1">
              <a:latin typeface="Calibri" panose="020F0502020204030204" pitchFamily="34" charset="0"/>
              <a:cs typeface="Calibri" panose="020F0502020204030204" pitchFamily="34" charset="0"/>
            </a:endParaRPr>
          </a:p>
          <a:p>
            <a:endParaRPr lang="en-US" b="1">
              <a:latin typeface="Calibri" panose="020F0502020204030204" pitchFamily="34" charset="0"/>
              <a:cs typeface="Calibri" panose="020F0502020204030204" pitchFamily="34" charset="0"/>
            </a:endParaRPr>
          </a:p>
          <a:p>
            <a:r>
              <a:rPr lang="en-US">
                <a:latin typeface="Calibri" panose="020F0502020204030204" pitchFamily="34" charset="0"/>
                <a:cs typeface="Calibri" panose="020F0502020204030204" pitchFamily="34" charset="0"/>
              </a:rPr>
              <a:t>Data available on the Quandl platform </a:t>
            </a:r>
            <a:endParaRPr lang="en-US"/>
          </a:p>
          <a:p>
            <a:pPr lvl="1"/>
            <a:endParaRPr lang="en-US" dirty="0"/>
          </a:p>
        </p:txBody>
      </p:sp>
      <p:pic>
        <p:nvPicPr>
          <p:cNvPr id="8" name="Content Placeholder 2">
            <a:extLst>
              <a:ext uri="{FF2B5EF4-FFF2-40B4-BE49-F238E27FC236}">
                <a16:creationId xmlns:a16="http://schemas.microsoft.com/office/drawing/2014/main" id="{E66B1746-0B5C-442A-A6C2-5AEE78F94AF4}"/>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9" name="Picture 8">
            <a:extLst>
              <a:ext uri="{FF2B5EF4-FFF2-40B4-BE49-F238E27FC236}">
                <a16:creationId xmlns:a16="http://schemas.microsoft.com/office/drawing/2014/main" id="{8D513E77-840F-4F40-8165-0E48ECCC83E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28409" y="4056594"/>
            <a:ext cx="7963347" cy="1412367"/>
          </a:xfrm>
          <a:prstGeom prst="rect">
            <a:avLst/>
          </a:prstGeom>
        </p:spPr>
      </p:pic>
      <p:pic>
        <p:nvPicPr>
          <p:cNvPr id="10" name="Picture 2" descr="Image result for quandl">
            <a:extLst>
              <a:ext uri="{FF2B5EF4-FFF2-40B4-BE49-F238E27FC236}">
                <a16:creationId xmlns:a16="http://schemas.microsoft.com/office/drawing/2014/main" id="{4B660330-3583-490D-AB1F-ED1423B9A779}"/>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880693" y="1997331"/>
            <a:ext cx="1137774" cy="343005"/>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a:extLst>
              <a:ext uri="{FF2B5EF4-FFF2-40B4-BE49-F238E27FC236}">
                <a16:creationId xmlns:a16="http://schemas.microsoft.com/office/drawing/2014/main" id="{53F4672D-1F36-4C19-AD6B-57B4CA54B610}"/>
              </a:ext>
            </a:extLst>
          </p:cNvPr>
          <p:cNvSpPr txBox="1"/>
          <p:nvPr/>
        </p:nvSpPr>
        <p:spPr>
          <a:xfrm>
            <a:off x="1128409" y="5468961"/>
            <a:ext cx="7963347" cy="276999"/>
          </a:xfrm>
          <a:prstGeom prst="rect">
            <a:avLst/>
          </a:prstGeom>
          <a:noFill/>
        </p:spPr>
        <p:txBody>
          <a:bodyPr wrap="square" rtlCol="0">
            <a:spAutoFit/>
          </a:bodyPr>
          <a:lstStyle/>
          <a:p>
            <a:r>
              <a:rPr lang="en-US" sz="1200" dirty="0">
                <a:solidFill>
                  <a:schemeClr val="bg1">
                    <a:lumMod val="50000"/>
                  </a:schemeClr>
                </a:solidFill>
              </a:rPr>
              <a:t>Results of grain yield </a:t>
            </a:r>
            <a:r>
              <a:rPr lang="en-US" sz="1200" dirty="0" err="1">
                <a:solidFill>
                  <a:schemeClr val="bg1">
                    <a:lumMod val="50000"/>
                  </a:schemeClr>
                </a:solidFill>
              </a:rPr>
              <a:t>backtesting</a:t>
            </a:r>
            <a:r>
              <a:rPr lang="en-US" sz="1200" dirty="0">
                <a:solidFill>
                  <a:schemeClr val="bg1">
                    <a:lumMod val="50000"/>
                  </a:schemeClr>
                </a:solidFill>
              </a:rPr>
              <a:t> provided by</a:t>
            </a:r>
          </a:p>
        </p:txBody>
      </p:sp>
      <p:pic>
        <p:nvPicPr>
          <p:cNvPr id="12" name="Picture 2" descr="Image result for quandl">
            <a:extLst>
              <a:ext uri="{FF2B5EF4-FFF2-40B4-BE49-F238E27FC236}">
                <a16:creationId xmlns:a16="http://schemas.microsoft.com/office/drawing/2014/main" id="{DB02FAA6-898C-414D-A004-E9371667E93F}"/>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358386" y="5515675"/>
            <a:ext cx="627556" cy="18918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5451862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Title 1">
            <a:extLst>
              <a:ext uri="{FF2B5EF4-FFF2-40B4-BE49-F238E27FC236}">
                <a16:creationId xmlns:a16="http://schemas.microsoft.com/office/drawing/2014/main" id="{27B29484-E85F-4068-9DB1-3E17C0084AE8}"/>
              </a:ext>
            </a:extLst>
          </p:cNvPr>
          <p:cNvSpPr>
            <a:spLocks noGrp="1"/>
          </p:cNvSpPr>
          <p:nvPr>
            <p:ph type="title"/>
          </p:nvPr>
        </p:nvSpPr>
        <p:spPr>
          <a:xfrm>
            <a:off x="677334" y="609600"/>
            <a:ext cx="8596668" cy="1320800"/>
          </a:xfrm>
        </p:spPr>
        <p:txBody>
          <a:bodyPr/>
          <a:lstStyle/>
          <a:p>
            <a:r>
              <a:rPr lang="en-US" dirty="0"/>
              <a:t>Conclusion</a:t>
            </a:r>
          </a:p>
        </p:txBody>
      </p:sp>
      <p:sp>
        <p:nvSpPr>
          <p:cNvPr id="6" name="Content Placeholder 2">
            <a:extLst>
              <a:ext uri="{FF2B5EF4-FFF2-40B4-BE49-F238E27FC236}">
                <a16:creationId xmlns:a16="http://schemas.microsoft.com/office/drawing/2014/main" id="{2032072B-4273-4DB8-8E1B-B2036D8119E8}"/>
              </a:ext>
            </a:extLst>
          </p:cNvPr>
          <p:cNvSpPr txBox="1">
            <a:spLocks/>
          </p:cNvSpPr>
          <p:nvPr/>
        </p:nvSpPr>
        <p:spPr>
          <a:xfrm>
            <a:off x="677334" y="1749622"/>
            <a:ext cx="8596668" cy="3880773"/>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r>
              <a:rPr lang="en-US"/>
              <a:t>Availability of longer histories of weather and crop data enable</a:t>
            </a:r>
          </a:p>
          <a:p>
            <a:pPr marL="457200" lvl="1" indent="0">
              <a:buFont typeface="Wingdings 3" charset="2"/>
              <a:buNone/>
            </a:pPr>
            <a:r>
              <a:rPr lang="en-US"/>
              <a:t>1) Quantification of the impact of weather on crops through direct modeling</a:t>
            </a:r>
          </a:p>
          <a:p>
            <a:pPr marL="457200" lvl="1" indent="0">
              <a:buFont typeface="Wingdings 3" charset="2"/>
              <a:buNone/>
            </a:pPr>
            <a:r>
              <a:rPr lang="en-US"/>
              <a:t>2) Advanced crop yield/production forecasting models and methodologies</a:t>
            </a:r>
          </a:p>
          <a:p>
            <a:pPr marL="457200" lvl="1" indent="0">
              <a:buFont typeface="Wingdings 3" charset="2"/>
              <a:buNone/>
            </a:pPr>
            <a:r>
              <a:rPr lang="en-US"/>
              <a:t>3) Development of a quantitative assessment of model performance in various climatological regimes</a:t>
            </a:r>
          </a:p>
          <a:p>
            <a:pPr marL="457200" lvl="1" indent="0">
              <a:buFont typeface="Wingdings 3" charset="2"/>
              <a:buNone/>
            </a:pPr>
            <a:r>
              <a:rPr lang="en-US"/>
              <a:t>4) Development of stringent market realistic model testing capabilities</a:t>
            </a:r>
          </a:p>
          <a:p>
            <a:pPr marL="457200" lvl="1" indent="0">
              <a:buFont typeface="Wingdings 3" charset="2"/>
              <a:buNone/>
            </a:pPr>
            <a:endParaRPr lang="en-US"/>
          </a:p>
          <a:p>
            <a:pPr lvl="1"/>
            <a:endParaRPr lang="en-US" dirty="0"/>
          </a:p>
        </p:txBody>
      </p:sp>
    </p:spTree>
    <p:extLst>
      <p:ext uri="{BB962C8B-B14F-4D97-AF65-F5344CB8AC3E}">
        <p14:creationId xmlns:p14="http://schemas.microsoft.com/office/powerpoint/2010/main" val="216235237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Title 1">
            <a:extLst>
              <a:ext uri="{FF2B5EF4-FFF2-40B4-BE49-F238E27FC236}">
                <a16:creationId xmlns:a16="http://schemas.microsoft.com/office/drawing/2014/main" id="{361E1F30-4C3D-442C-AFB3-8A3841E07233}"/>
              </a:ext>
            </a:extLst>
          </p:cNvPr>
          <p:cNvSpPr txBox="1">
            <a:spLocks/>
          </p:cNvSpPr>
          <p:nvPr/>
        </p:nvSpPr>
        <p:spPr>
          <a:xfrm>
            <a:off x="1303498" y="1305547"/>
            <a:ext cx="9585003" cy="4246905"/>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4800" dirty="0">
                <a:latin typeface="Arial" charset="0"/>
                <a:ea typeface="Arial" charset="0"/>
                <a:cs typeface="Arial" charset="0"/>
              </a:rPr>
              <a:t>Contacts:</a:t>
            </a:r>
            <a:br>
              <a:rPr lang="en-US" sz="4800" dirty="0">
                <a:latin typeface="Arial" charset="0"/>
                <a:ea typeface="Arial" charset="0"/>
                <a:cs typeface="Arial" charset="0"/>
              </a:rPr>
            </a:br>
            <a:br>
              <a:rPr lang="en-US" sz="4800" dirty="0">
                <a:latin typeface="Arial" charset="0"/>
                <a:ea typeface="Arial" charset="0"/>
                <a:cs typeface="Arial" charset="0"/>
              </a:rPr>
            </a:br>
            <a:r>
              <a:rPr lang="en-US" sz="4800" dirty="0">
                <a:solidFill>
                  <a:srgbClr val="FF0000"/>
                </a:solidFill>
                <a:latin typeface="Arial" charset="0"/>
                <a:ea typeface="Arial" charset="0"/>
                <a:cs typeface="Arial" charset="0"/>
              </a:rPr>
              <a:t>info@cropprophet.com</a:t>
            </a:r>
            <a:br>
              <a:rPr lang="en-US" sz="4800" dirty="0">
                <a:latin typeface="Arial" charset="0"/>
                <a:ea typeface="Arial" charset="0"/>
                <a:cs typeface="Arial" charset="0"/>
              </a:rPr>
            </a:br>
            <a:br>
              <a:rPr lang="en-US" sz="4800" dirty="0">
                <a:latin typeface="Arial" charset="0"/>
                <a:ea typeface="Arial" charset="0"/>
                <a:cs typeface="Arial" charset="0"/>
              </a:rPr>
            </a:br>
            <a:r>
              <a:rPr lang="en-US" sz="4800" dirty="0">
                <a:solidFill>
                  <a:srgbClr val="FF0000"/>
                </a:solidFill>
                <a:latin typeface="Arial" charset="0"/>
                <a:ea typeface="Arial" charset="0"/>
                <a:cs typeface="Arial" charset="0"/>
              </a:rPr>
              <a:t>jan.dutton@prescientweather.com</a:t>
            </a:r>
          </a:p>
        </p:txBody>
      </p:sp>
    </p:spTree>
    <p:extLst>
      <p:ext uri="{BB962C8B-B14F-4D97-AF65-F5344CB8AC3E}">
        <p14:creationId xmlns:p14="http://schemas.microsoft.com/office/powerpoint/2010/main" val="305864349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sp>
        <p:nvSpPr>
          <p:cNvPr id="4" name="Right Triangle 3">
            <a:extLst>
              <a:ext uri="{FF2B5EF4-FFF2-40B4-BE49-F238E27FC236}">
                <a16:creationId xmlns:a16="http://schemas.microsoft.com/office/drawing/2014/main" id="{E9AF92ED-6F92-4501-A59B-FCC1AA33F28F}"/>
              </a:ext>
            </a:extLst>
          </p:cNvPr>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itle 6">
            <a:extLst>
              <a:ext uri="{FF2B5EF4-FFF2-40B4-BE49-F238E27FC236}">
                <a16:creationId xmlns:a16="http://schemas.microsoft.com/office/drawing/2014/main" id="{7271C0CB-324D-47CF-8335-A3D7391D780D}"/>
              </a:ext>
            </a:extLst>
          </p:cNvPr>
          <p:cNvSpPr>
            <a:spLocks noGrp="1"/>
          </p:cNvSpPr>
          <p:nvPr>
            <p:ph type="title"/>
          </p:nvPr>
        </p:nvSpPr>
        <p:spPr>
          <a:xfrm>
            <a:off x="677334" y="609600"/>
            <a:ext cx="8596668" cy="1320800"/>
          </a:xfrm>
        </p:spPr>
        <p:txBody>
          <a:bodyPr/>
          <a:lstStyle/>
          <a:p>
            <a:r>
              <a:rPr lang="en-US" dirty="0"/>
              <a:t>What happened in 2012?</a:t>
            </a:r>
          </a:p>
        </p:txBody>
      </p:sp>
      <p:pic>
        <p:nvPicPr>
          <p:cNvPr id="7" name="Content Placeholder 2">
            <a:extLst>
              <a:ext uri="{FF2B5EF4-FFF2-40B4-BE49-F238E27FC236}">
                <a16:creationId xmlns:a16="http://schemas.microsoft.com/office/drawing/2014/main" id="{FDE5D38C-2B4B-4D5F-8885-86506CF91774}"/>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8" name="Picture 7">
            <a:extLst>
              <a:ext uri="{FF2B5EF4-FFF2-40B4-BE49-F238E27FC236}">
                <a16:creationId xmlns:a16="http://schemas.microsoft.com/office/drawing/2014/main" id="{33322E87-CCCA-4D40-9D42-DFA057A0E86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23395" y="2160589"/>
            <a:ext cx="5485521" cy="3496437"/>
          </a:xfrm>
          <a:prstGeom prst="rect">
            <a:avLst/>
          </a:prstGeom>
        </p:spPr>
      </p:pic>
      <p:pic>
        <p:nvPicPr>
          <p:cNvPr id="9" name="Picture 8">
            <a:extLst>
              <a:ext uri="{FF2B5EF4-FFF2-40B4-BE49-F238E27FC236}">
                <a16:creationId xmlns:a16="http://schemas.microsoft.com/office/drawing/2014/main" id="{F13C0E75-EA4C-4D6C-B8A7-D92EB2378CB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49369" y="2160589"/>
            <a:ext cx="5646631" cy="3608451"/>
          </a:xfrm>
          <a:prstGeom prst="rect">
            <a:avLst/>
          </a:prstGeom>
        </p:spPr>
      </p:pic>
      <p:sp>
        <p:nvSpPr>
          <p:cNvPr id="10" name="TextBox 9">
            <a:extLst>
              <a:ext uri="{FF2B5EF4-FFF2-40B4-BE49-F238E27FC236}">
                <a16:creationId xmlns:a16="http://schemas.microsoft.com/office/drawing/2014/main" id="{D6EF5DC3-62A2-4326-AB24-21BDECB96CE0}"/>
              </a:ext>
            </a:extLst>
          </p:cNvPr>
          <p:cNvSpPr txBox="1"/>
          <p:nvPr/>
        </p:nvSpPr>
        <p:spPr>
          <a:xfrm>
            <a:off x="2470973" y="3554864"/>
            <a:ext cx="1603422" cy="707886"/>
          </a:xfrm>
          <a:prstGeom prst="rect">
            <a:avLst/>
          </a:prstGeom>
          <a:noFill/>
        </p:spPr>
        <p:txBody>
          <a:bodyPr wrap="square" rtlCol="0">
            <a:spAutoFit/>
          </a:bodyPr>
          <a:lstStyle/>
          <a:p>
            <a:pPr algn="ctr"/>
            <a:r>
              <a:rPr lang="en-US" sz="4000" dirty="0"/>
              <a:t>Hot</a:t>
            </a:r>
          </a:p>
        </p:txBody>
      </p:sp>
      <p:sp>
        <p:nvSpPr>
          <p:cNvPr id="11" name="TextBox 10">
            <a:extLst>
              <a:ext uri="{FF2B5EF4-FFF2-40B4-BE49-F238E27FC236}">
                <a16:creationId xmlns:a16="http://schemas.microsoft.com/office/drawing/2014/main" id="{BF2C74B0-CAC1-45A8-A91E-3A399603A617}"/>
              </a:ext>
            </a:extLst>
          </p:cNvPr>
          <p:cNvSpPr txBox="1"/>
          <p:nvPr/>
        </p:nvSpPr>
        <p:spPr>
          <a:xfrm>
            <a:off x="8472291" y="3436537"/>
            <a:ext cx="1603422" cy="707886"/>
          </a:xfrm>
          <a:prstGeom prst="rect">
            <a:avLst/>
          </a:prstGeom>
          <a:noFill/>
        </p:spPr>
        <p:txBody>
          <a:bodyPr wrap="square" rtlCol="0">
            <a:spAutoFit/>
          </a:bodyPr>
          <a:lstStyle/>
          <a:p>
            <a:pPr algn="ctr"/>
            <a:r>
              <a:rPr lang="en-US" sz="4000" dirty="0"/>
              <a:t>Dry</a:t>
            </a:r>
          </a:p>
        </p:txBody>
      </p:sp>
    </p:spTree>
    <p:extLst>
      <p:ext uri="{BB962C8B-B14F-4D97-AF65-F5344CB8AC3E}">
        <p14:creationId xmlns:p14="http://schemas.microsoft.com/office/powerpoint/2010/main" val="215355560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TextBox 6">
            <a:extLst>
              <a:ext uri="{FF2B5EF4-FFF2-40B4-BE49-F238E27FC236}">
                <a16:creationId xmlns:a16="http://schemas.microsoft.com/office/drawing/2014/main" id="{07F142C4-C0E3-4114-AECF-F41F3CBC96FC}"/>
              </a:ext>
            </a:extLst>
          </p:cNvPr>
          <p:cNvSpPr txBox="1"/>
          <p:nvPr/>
        </p:nvSpPr>
        <p:spPr>
          <a:xfrm>
            <a:off x="5186448" y="2890391"/>
            <a:ext cx="5736247" cy="1077218"/>
          </a:xfrm>
          <a:prstGeom prst="rect">
            <a:avLst/>
          </a:prstGeom>
          <a:noFill/>
        </p:spPr>
        <p:txBody>
          <a:bodyPr wrap="squar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Jonathan Rubin</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CEO, New Leaf Data Services</a:t>
            </a:r>
          </a:p>
        </p:txBody>
      </p:sp>
      <p:pic>
        <p:nvPicPr>
          <p:cNvPr id="3" name="Picture 2">
            <a:extLst>
              <a:ext uri="{FF2B5EF4-FFF2-40B4-BE49-F238E27FC236}">
                <a16:creationId xmlns:a16="http://schemas.microsoft.com/office/drawing/2014/main" id="{65F9A020-96F4-4A2F-9F7F-25F8F62C0391}"/>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716911" y="2295194"/>
            <a:ext cx="1895450" cy="2267612"/>
          </a:xfrm>
          <a:prstGeom prst="rect">
            <a:avLst/>
          </a:prstGeom>
        </p:spPr>
      </p:pic>
    </p:spTree>
    <p:extLst>
      <p:ext uri="{BB962C8B-B14F-4D97-AF65-F5344CB8AC3E}">
        <p14:creationId xmlns:p14="http://schemas.microsoft.com/office/powerpoint/2010/main" val="40964081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38175" y="2404534"/>
            <a:ext cx="8635829" cy="1646302"/>
          </a:xfrm>
        </p:spPr>
        <p:txBody>
          <a:bodyPr/>
          <a:lstStyle/>
          <a:p>
            <a:r>
              <a:rPr lang="en-US" sz="4400" dirty="0">
                <a:latin typeface="Arial" charset="0"/>
                <a:ea typeface="Arial" charset="0"/>
                <a:cs typeface="Arial" charset="0"/>
              </a:rPr>
              <a:t>Cannabis &amp; Hemp:</a:t>
            </a:r>
            <a:br>
              <a:rPr lang="en-US" sz="4400" dirty="0">
                <a:latin typeface="Arial" charset="0"/>
                <a:ea typeface="Arial" charset="0"/>
                <a:cs typeface="Arial" charset="0"/>
              </a:rPr>
            </a:br>
            <a:r>
              <a:rPr lang="en-US" sz="3200" dirty="0">
                <a:latin typeface="Arial" charset="0"/>
                <a:ea typeface="Arial" charset="0"/>
                <a:cs typeface="Arial" charset="0"/>
              </a:rPr>
              <a:t>Emerging Markets in Need of Transparency</a:t>
            </a:r>
            <a:endParaRPr lang="en-US" sz="4400" dirty="0">
              <a:latin typeface="Arial" charset="0"/>
              <a:ea typeface="Arial" charset="0"/>
              <a:cs typeface="Arial" charset="0"/>
            </a:endParaRPr>
          </a:p>
        </p:txBody>
      </p:sp>
      <p:sp>
        <p:nvSpPr>
          <p:cNvPr id="3" name="Subtitle 2"/>
          <p:cNvSpPr>
            <a:spLocks noGrp="1"/>
          </p:cNvSpPr>
          <p:nvPr>
            <p:ph type="subTitle" idx="1"/>
          </p:nvPr>
        </p:nvSpPr>
        <p:spPr/>
        <p:txBody>
          <a:bodyPr>
            <a:normAutofit/>
          </a:bodyPr>
          <a:lstStyle/>
          <a:p>
            <a:endParaRPr lang="en-US" sz="2400" dirty="0">
              <a:solidFill>
                <a:schemeClr val="tx1">
                  <a:lumMod val="65000"/>
                  <a:lumOff val="35000"/>
                </a:schemeClr>
              </a:solidFill>
              <a:latin typeface="Arial" charset="0"/>
              <a:ea typeface="Arial" charset="0"/>
              <a:cs typeface="Arial" charset="0"/>
            </a:endParaRPr>
          </a:p>
          <a:p>
            <a:r>
              <a:rPr lang="en-US" sz="2400" dirty="0">
                <a:solidFill>
                  <a:schemeClr val="tx1">
                    <a:lumMod val="65000"/>
                    <a:lumOff val="35000"/>
                  </a:schemeClr>
                </a:solidFill>
                <a:latin typeface="Arial" charset="0"/>
                <a:ea typeface="Arial" charset="0"/>
                <a:cs typeface="Arial" charset="0"/>
              </a:rPr>
              <a:t>Jonathan Rubin, CEO | New Leaf Data Services, LLC</a:t>
            </a:r>
          </a:p>
        </p:txBody>
      </p:sp>
    </p:spTree>
    <p:extLst>
      <p:ext uri="{BB962C8B-B14F-4D97-AF65-F5344CB8AC3E}">
        <p14:creationId xmlns:p14="http://schemas.microsoft.com/office/powerpoint/2010/main" val="267714786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2D7ADB3A-362E-4711-94E2-F692A219DF0B}"/>
              </a:ext>
            </a:extLst>
          </p:cNvPr>
          <p:cNvSpPr>
            <a:spLocks noGrp="1"/>
          </p:cNvSpPr>
          <p:nvPr>
            <p:ph type="title"/>
          </p:nvPr>
        </p:nvSpPr>
        <p:spPr/>
        <p:txBody>
          <a:bodyPr/>
          <a:lstStyle/>
          <a:p>
            <a:r>
              <a:rPr lang="en-US" dirty="0"/>
              <a:t>Company Overview</a:t>
            </a:r>
          </a:p>
        </p:txBody>
      </p:sp>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p:spPr>
      </p:pic>
      <p:pic>
        <p:nvPicPr>
          <p:cNvPr id="2" name="Picture 1">
            <a:extLst>
              <a:ext uri="{FF2B5EF4-FFF2-40B4-BE49-F238E27FC236}">
                <a16:creationId xmlns:a16="http://schemas.microsoft.com/office/drawing/2014/main" id="{7FFB2B00-F1A2-4E45-8BDF-033D54DBBC5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775980" y="1512716"/>
            <a:ext cx="7949046" cy="5021078"/>
          </a:xfrm>
          <a:prstGeom prst="rect">
            <a:avLst/>
          </a:prstGeom>
        </p:spPr>
      </p:pic>
    </p:spTree>
    <p:extLst>
      <p:ext uri="{BB962C8B-B14F-4D97-AF65-F5344CB8AC3E}">
        <p14:creationId xmlns:p14="http://schemas.microsoft.com/office/powerpoint/2010/main" val="361302173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3B5D5BF8-64C6-4799-8944-979BFBD8079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81163" y="1628427"/>
            <a:ext cx="7524752" cy="4884580"/>
          </a:xfrm>
          <a:prstGeom prst="rect">
            <a:avLst/>
          </a:prstGeo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Price Reporting Since 2015</a:t>
            </a:r>
          </a:p>
        </p:txBody>
      </p:sp>
      <p:pic>
        <p:nvPicPr>
          <p:cNvPr id="8" name="Content Placeholder 2">
            <a:extLst>
              <a:ext uri="{FF2B5EF4-FFF2-40B4-BE49-F238E27FC236}">
                <a16:creationId xmlns:a16="http://schemas.microsoft.com/office/drawing/2014/main" id="{DD0C14E7-2E66-4702-8A1C-D11A6F9D2EDC}"/>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11" name="Content Placeholder 8">
            <a:extLst>
              <a:ext uri="{FF2B5EF4-FFF2-40B4-BE49-F238E27FC236}">
                <a16:creationId xmlns:a16="http://schemas.microsoft.com/office/drawing/2014/main" id="{82A091B7-97FD-4B07-A810-295E22D188B9}"/>
              </a:ext>
            </a:extLst>
          </p:cNvPr>
          <p:cNvSpPr txBox="1">
            <a:spLocks/>
          </p:cNvSpPr>
          <p:nvPr/>
        </p:nvSpPr>
        <p:spPr>
          <a:xfrm>
            <a:off x="6181726" y="5506462"/>
            <a:ext cx="5584696" cy="1065796"/>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342900" marR="0" lvl="0" indent="-34290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In-the-field price reporters</a:t>
            </a:r>
          </a:p>
          <a:p>
            <a:pPr marL="342900" marR="0" lvl="0" indent="-34290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Licensed wholesale buyers and sellers self report</a:t>
            </a:r>
          </a:p>
          <a:p>
            <a:pPr marL="342900" marR="0" lvl="0" indent="-34290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Partnerships with brokers, exchanges, vendors and associations</a:t>
            </a:r>
          </a:p>
        </p:txBody>
      </p:sp>
    </p:spTree>
    <p:extLst>
      <p:ext uri="{BB962C8B-B14F-4D97-AF65-F5344CB8AC3E}">
        <p14:creationId xmlns:p14="http://schemas.microsoft.com/office/powerpoint/2010/main" val="1400509738"/>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23112995-1E9F-4B59-81FD-C0FF729D1BC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6" name="Title 6">
            <a:extLst>
              <a:ext uri="{FF2B5EF4-FFF2-40B4-BE49-F238E27FC236}">
                <a16:creationId xmlns:a16="http://schemas.microsoft.com/office/drawing/2014/main" id="{8D7997E9-FE4D-417A-A026-76A64EC1A797}"/>
              </a:ext>
            </a:extLst>
          </p:cNvPr>
          <p:cNvSpPr>
            <a:spLocks noGrp="1"/>
          </p:cNvSpPr>
          <p:nvPr>
            <p:ph type="title"/>
          </p:nvPr>
        </p:nvSpPr>
        <p:spPr>
          <a:xfrm>
            <a:off x="677334" y="609600"/>
            <a:ext cx="8596668" cy="1320800"/>
          </a:xfrm>
        </p:spPr>
        <p:txBody>
          <a:bodyPr/>
          <a:lstStyle/>
          <a:p>
            <a:r>
              <a:rPr lang="en-US" dirty="0"/>
              <a:t>Cannabis Prices are Eroding in The Most Mature Competitive U.S. Markets</a:t>
            </a:r>
          </a:p>
        </p:txBody>
      </p:sp>
      <p:pic>
        <p:nvPicPr>
          <p:cNvPr id="10" name="Picture 9" descr="A close up of a map&#10;&#10;Description automatically generated">
            <a:extLst>
              <a:ext uri="{FF2B5EF4-FFF2-40B4-BE49-F238E27FC236}">
                <a16:creationId xmlns:a16="http://schemas.microsoft.com/office/drawing/2014/main" id="{3BF74A6E-8290-4534-AEA2-14B44985DAC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90636" y="1896765"/>
            <a:ext cx="9422092" cy="4670081"/>
          </a:xfrm>
          <a:prstGeom prst="rect">
            <a:avLst/>
          </a:prstGeom>
          <a:ln w="12700">
            <a:solidFill>
              <a:schemeClr val="tx1"/>
            </a:solidFill>
          </a:ln>
        </p:spPr>
      </p:pic>
      <p:pic>
        <p:nvPicPr>
          <p:cNvPr id="11" name="Picture 10">
            <a:extLst>
              <a:ext uri="{FF2B5EF4-FFF2-40B4-BE49-F238E27FC236}">
                <a16:creationId xmlns:a16="http://schemas.microsoft.com/office/drawing/2014/main" id="{0568BC2B-854A-4873-ABD0-2A1955F38E57}"/>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783909" y="2115064"/>
            <a:ext cx="2103302" cy="1475360"/>
          </a:xfrm>
          <a:prstGeom prst="rect">
            <a:avLst/>
          </a:prstGeom>
        </p:spPr>
      </p:pic>
      <p:pic>
        <p:nvPicPr>
          <p:cNvPr id="14" name="Picture 13">
            <a:extLst>
              <a:ext uri="{FF2B5EF4-FFF2-40B4-BE49-F238E27FC236}">
                <a16:creationId xmlns:a16="http://schemas.microsoft.com/office/drawing/2014/main" id="{1BE0A60E-FCA7-4A67-AD6F-1C816AC0A70F}"/>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17869" r="9651" b="14362"/>
          <a:stretch/>
        </p:blipFill>
        <p:spPr>
          <a:xfrm>
            <a:off x="1766745" y="4487021"/>
            <a:ext cx="2571971" cy="1114010"/>
          </a:xfrm>
          <a:prstGeom prst="rect">
            <a:avLst/>
          </a:prstGeom>
        </p:spPr>
      </p:pic>
    </p:spTree>
    <p:extLst>
      <p:ext uri="{BB962C8B-B14F-4D97-AF65-F5344CB8AC3E}">
        <p14:creationId xmlns:p14="http://schemas.microsoft.com/office/powerpoint/2010/main" val="3096887928"/>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23112995-1E9F-4B59-81FD-C0FF729D1BC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12" name="Title 6">
            <a:extLst>
              <a:ext uri="{FF2B5EF4-FFF2-40B4-BE49-F238E27FC236}">
                <a16:creationId xmlns:a16="http://schemas.microsoft.com/office/drawing/2014/main" id="{33517240-10E0-4A08-BA75-019BFA7E6ABF}"/>
              </a:ext>
            </a:extLst>
          </p:cNvPr>
          <p:cNvSpPr txBox="1">
            <a:spLocks/>
          </p:cNvSpPr>
          <p:nvPr/>
        </p:nvSpPr>
        <p:spPr>
          <a:xfrm>
            <a:off x="829733" y="538851"/>
            <a:ext cx="8596668" cy="1320800"/>
          </a:xfrm>
          <a:prstGeom prst="rect">
            <a:avLst/>
          </a:prstGeom>
        </p:spPr>
        <p:txBody>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3600" b="0" i="0" u="none" strike="noStrike" kern="1200" cap="none" spc="0" normalizeH="0" baseline="0" noProof="0" dirty="0">
                <a:ln>
                  <a:noFill/>
                </a:ln>
                <a:solidFill>
                  <a:srgbClr val="004E87"/>
                </a:solidFill>
                <a:effectLst/>
                <a:uLnTx/>
                <a:uFillTx/>
                <a:latin typeface="Trebuchet MS" panose="020B0603020202020204"/>
                <a:ea typeface="+mj-ea"/>
                <a:cs typeface="+mj-cs"/>
              </a:rPr>
              <a:t>Canadian Cannabis Prices Steadier…</a:t>
            </a:r>
          </a:p>
        </p:txBody>
      </p:sp>
      <p:pic>
        <p:nvPicPr>
          <p:cNvPr id="13" name="Picture 12">
            <a:extLst>
              <a:ext uri="{FF2B5EF4-FFF2-40B4-BE49-F238E27FC236}">
                <a16:creationId xmlns:a16="http://schemas.microsoft.com/office/drawing/2014/main" id="{5B4DCE47-6611-40B8-ACAB-4A949FFFAB8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477539" y="1563027"/>
            <a:ext cx="8058033" cy="4756122"/>
          </a:xfrm>
          <a:prstGeom prst="rect">
            <a:avLst/>
          </a:prstGeom>
        </p:spPr>
      </p:pic>
      <p:sp>
        <p:nvSpPr>
          <p:cNvPr id="15" name="TextBox 14">
            <a:extLst>
              <a:ext uri="{FF2B5EF4-FFF2-40B4-BE49-F238E27FC236}">
                <a16:creationId xmlns:a16="http://schemas.microsoft.com/office/drawing/2014/main" id="{A18C4C90-566F-46A6-8B4F-70132B31BC0B}"/>
              </a:ext>
            </a:extLst>
          </p:cNvPr>
          <p:cNvSpPr txBox="1"/>
          <p:nvPr/>
        </p:nvSpPr>
        <p:spPr>
          <a:xfrm>
            <a:off x="1885834" y="6319149"/>
            <a:ext cx="6484467" cy="276999"/>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Trebuchet MS" panose="020B0603020202020204"/>
                <a:ea typeface="+mn-ea"/>
                <a:cs typeface="+mn-cs"/>
              </a:rPr>
              <a:t>* </a:t>
            </a:r>
            <a:r>
              <a:rPr kumimoji="0" lang="en-US" sz="1000" b="0" i="0" u="none" strike="noStrike" kern="1200" cap="none" spc="0" normalizeH="0" baseline="0" noProof="0" dirty="0">
                <a:ln>
                  <a:noFill/>
                </a:ln>
                <a:solidFill>
                  <a:srgbClr val="000000"/>
                </a:solidFill>
                <a:effectLst/>
                <a:uLnTx/>
                <a:uFillTx/>
                <a:latin typeface="Trebuchet MS" panose="020B0603020202020204"/>
                <a:ea typeface="+mn-ea"/>
                <a:cs typeface="+mn-cs"/>
              </a:rPr>
              <a:t>Cannabis Benchmarks estimates the total provincial and federal excise taxes to be approximately C$1.13.</a:t>
            </a:r>
          </a:p>
        </p:txBody>
      </p:sp>
    </p:spTree>
    <p:extLst>
      <p:ext uri="{BB962C8B-B14F-4D97-AF65-F5344CB8AC3E}">
        <p14:creationId xmlns:p14="http://schemas.microsoft.com/office/powerpoint/2010/main" val="3693185873"/>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…but is a Reckoning Coming?</a:t>
            </a:r>
          </a:p>
        </p:txBody>
      </p:sp>
      <p:pic>
        <p:nvPicPr>
          <p:cNvPr id="8" name="Content Placeholder 2">
            <a:extLst>
              <a:ext uri="{FF2B5EF4-FFF2-40B4-BE49-F238E27FC236}">
                <a16:creationId xmlns:a16="http://schemas.microsoft.com/office/drawing/2014/main" id="{3FECCD6A-8B46-4BB3-B943-499BDCAAF8B6}"/>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15" name="Content Placeholder 2">
            <a:extLst>
              <a:ext uri="{FF2B5EF4-FFF2-40B4-BE49-F238E27FC236}">
                <a16:creationId xmlns:a16="http://schemas.microsoft.com/office/drawing/2014/main" id="{F45F183B-4873-414C-8750-F81BCA2BF995}"/>
              </a:ext>
            </a:extLst>
          </p:cNvPr>
          <p:cNvSpPr txBox="1">
            <a:spLocks/>
          </p:cNvSpPr>
          <p:nvPr/>
        </p:nvSpPr>
        <p:spPr>
          <a:xfrm>
            <a:off x="2231514" y="1413346"/>
            <a:ext cx="1384829" cy="439735"/>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ctr"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800" b="1" i="1"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Demand</a:t>
            </a:r>
          </a:p>
        </p:txBody>
      </p:sp>
      <p:sp>
        <p:nvSpPr>
          <p:cNvPr id="16" name="Content Placeholder 2">
            <a:extLst>
              <a:ext uri="{FF2B5EF4-FFF2-40B4-BE49-F238E27FC236}">
                <a16:creationId xmlns:a16="http://schemas.microsoft.com/office/drawing/2014/main" id="{FDEC615B-6851-46B8-9827-5E4592992486}"/>
              </a:ext>
            </a:extLst>
          </p:cNvPr>
          <p:cNvSpPr txBox="1">
            <a:spLocks/>
          </p:cNvSpPr>
          <p:nvPr/>
        </p:nvSpPr>
        <p:spPr>
          <a:xfrm>
            <a:off x="7442739" y="1413346"/>
            <a:ext cx="1384829" cy="439735"/>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ctr"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800" b="1" i="1"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Supply</a:t>
            </a:r>
          </a:p>
        </p:txBody>
      </p:sp>
      <p:sp>
        <p:nvSpPr>
          <p:cNvPr id="17" name="Content Placeholder 8">
            <a:extLst>
              <a:ext uri="{FF2B5EF4-FFF2-40B4-BE49-F238E27FC236}">
                <a16:creationId xmlns:a16="http://schemas.microsoft.com/office/drawing/2014/main" id="{243A2D1D-E46A-4646-A4A4-9D5249E8539D}"/>
              </a:ext>
            </a:extLst>
          </p:cNvPr>
          <p:cNvSpPr txBox="1">
            <a:spLocks/>
          </p:cNvSpPr>
          <p:nvPr/>
        </p:nvSpPr>
        <p:spPr>
          <a:xfrm>
            <a:off x="1212696" y="4470480"/>
            <a:ext cx="4502306" cy="1876542"/>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182880" marR="0" lvl="0" indent="-182880" algn="l" defTabSz="457200" rtl="0" eaLnBrk="1" fontAlgn="auto" latinLnBrk="0" hangingPunct="1">
              <a:lnSpc>
                <a:spcPct val="100000"/>
              </a:lnSpc>
              <a:spcBef>
                <a:spcPts val="600"/>
              </a:spcBef>
              <a:spcAft>
                <a:spcPts val="30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20+ months of finished &amp; unfinished inventory.</a:t>
            </a:r>
          </a:p>
          <a:p>
            <a:pPr marL="182880" marR="0" lvl="0" indent="-182880" algn="l" defTabSz="457200" rtl="0" eaLnBrk="1" fontAlgn="auto" latinLnBrk="0" hangingPunct="1">
              <a:lnSpc>
                <a:spcPct val="100000"/>
              </a:lnSpc>
              <a:spcBef>
                <a:spcPts val="600"/>
              </a:spcBef>
              <a:spcAft>
                <a:spcPts val="30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Planned capacity will significantly exacerbate oversupply.</a:t>
            </a:r>
          </a:p>
          <a:p>
            <a:pPr marL="182880" marR="0" lvl="0" indent="-182880" algn="l" defTabSz="457200" rtl="0" eaLnBrk="1" fontAlgn="auto" latinLnBrk="0" hangingPunct="1">
              <a:lnSpc>
                <a:spcPct val="100000"/>
              </a:lnSpc>
              <a:spcBef>
                <a:spcPts val="600"/>
              </a:spcBef>
              <a:spcAft>
                <a:spcPts val="30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Extraction &amp; export likely mid term solution.</a:t>
            </a:r>
          </a:p>
          <a:p>
            <a:pPr marL="182880" marR="0" lvl="0" indent="-182880" algn="l" defTabSz="457200" rtl="0" eaLnBrk="1" fontAlgn="auto" latinLnBrk="0" hangingPunct="1">
              <a:lnSpc>
                <a:spcPct val="100000"/>
              </a:lnSpc>
              <a:spcBef>
                <a:spcPts val="600"/>
              </a:spcBef>
              <a:spcAft>
                <a:spcPts val="30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Window of opportunity while lower cost, more fertile regions emerge.</a:t>
            </a:r>
          </a:p>
        </p:txBody>
      </p:sp>
      <p:sp>
        <p:nvSpPr>
          <p:cNvPr id="13" name="TextBox 12">
            <a:extLst>
              <a:ext uri="{FF2B5EF4-FFF2-40B4-BE49-F238E27FC236}">
                <a16:creationId xmlns:a16="http://schemas.microsoft.com/office/drawing/2014/main" id="{76D8D30E-E590-46FA-9BE8-56AF7F7B3C16}"/>
              </a:ext>
            </a:extLst>
          </p:cNvPr>
          <p:cNvSpPr txBox="1"/>
          <p:nvPr/>
        </p:nvSpPr>
        <p:spPr>
          <a:xfrm>
            <a:off x="1273767" y="6423211"/>
            <a:ext cx="2744662" cy="238527"/>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950" b="0" i="1" u="none" strike="noStrike" kern="1200" cap="none" spc="0" normalizeH="0" baseline="0" noProof="0" dirty="0">
                <a:ln>
                  <a:noFill/>
                </a:ln>
                <a:solidFill>
                  <a:srgbClr val="000000"/>
                </a:solidFill>
                <a:effectLst/>
                <a:uLnTx/>
                <a:uFillTx/>
                <a:latin typeface="Trebuchet MS" panose="020B0603020202020204"/>
                <a:ea typeface="+mn-ea"/>
                <a:cs typeface="+mn-cs"/>
              </a:rPr>
              <a:t>Sources: Cannabis Benchmarks, Health Canada</a:t>
            </a:r>
          </a:p>
        </p:txBody>
      </p:sp>
      <p:pic>
        <p:nvPicPr>
          <p:cNvPr id="14" name="Picture 13">
            <a:extLst>
              <a:ext uri="{FF2B5EF4-FFF2-40B4-BE49-F238E27FC236}">
                <a16:creationId xmlns:a16="http://schemas.microsoft.com/office/drawing/2014/main" id="{CF45A93D-8350-4F6E-B8C4-ACAD92BAAB2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11417" y="1802425"/>
            <a:ext cx="3825022" cy="2277765"/>
          </a:xfrm>
          <a:prstGeom prst="rect">
            <a:avLst/>
          </a:prstGeom>
          <a:ln>
            <a:solidFill>
              <a:schemeClr val="bg2">
                <a:lumMod val="90000"/>
              </a:schemeClr>
            </a:solidFill>
          </a:ln>
        </p:spPr>
      </p:pic>
      <p:pic>
        <p:nvPicPr>
          <p:cNvPr id="9" name="Picture 8">
            <a:extLst>
              <a:ext uri="{FF2B5EF4-FFF2-40B4-BE49-F238E27FC236}">
                <a16:creationId xmlns:a16="http://schemas.microsoft.com/office/drawing/2014/main" id="{32BDDEEB-FDC4-4538-A780-62E8CFAA94B6}"/>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862286" y="1802425"/>
            <a:ext cx="5101543" cy="2286899"/>
          </a:xfrm>
          <a:prstGeom prst="rect">
            <a:avLst/>
          </a:prstGeom>
        </p:spPr>
      </p:pic>
      <p:pic>
        <p:nvPicPr>
          <p:cNvPr id="10" name="Picture 9">
            <a:extLst>
              <a:ext uri="{FF2B5EF4-FFF2-40B4-BE49-F238E27FC236}">
                <a16:creationId xmlns:a16="http://schemas.microsoft.com/office/drawing/2014/main" id="{9F69541F-D03B-41F7-9987-25607CB8D37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862287" y="4125460"/>
            <a:ext cx="5101543" cy="2260245"/>
          </a:xfrm>
          <a:prstGeom prst="rect">
            <a:avLst/>
          </a:prstGeom>
        </p:spPr>
      </p:pic>
    </p:spTree>
    <p:extLst>
      <p:ext uri="{BB962C8B-B14F-4D97-AF65-F5344CB8AC3E}">
        <p14:creationId xmlns:p14="http://schemas.microsoft.com/office/powerpoint/2010/main" val="2609735032"/>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normAutofit/>
          </a:bodyPr>
          <a:lstStyle/>
          <a:p>
            <a:r>
              <a:rPr lang="en-US" sz="3200" dirty="0"/>
              <a:t>Hemp Markets – The Next Big Ag Commodity</a:t>
            </a:r>
          </a:p>
        </p:txBody>
      </p:sp>
      <p:pic>
        <p:nvPicPr>
          <p:cNvPr id="8" name="Content Placeholder 2">
            <a:extLst>
              <a:ext uri="{FF2B5EF4-FFF2-40B4-BE49-F238E27FC236}">
                <a16:creationId xmlns:a16="http://schemas.microsoft.com/office/drawing/2014/main" id="{E9588E0B-5D65-47E5-92BE-DADBF362335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icture 5">
            <a:extLst>
              <a:ext uri="{FF2B5EF4-FFF2-40B4-BE49-F238E27FC236}">
                <a16:creationId xmlns:a16="http://schemas.microsoft.com/office/drawing/2014/main" id="{11B5391B-5D1A-493C-B12B-46D5C947FCC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59516" y="1477903"/>
            <a:ext cx="6587962" cy="3256022"/>
          </a:xfrm>
          <a:prstGeom prst="rect">
            <a:avLst/>
          </a:prstGeom>
        </p:spPr>
      </p:pic>
      <p:sp>
        <p:nvSpPr>
          <p:cNvPr id="10" name="Content Placeholder 8">
            <a:extLst>
              <a:ext uri="{FF2B5EF4-FFF2-40B4-BE49-F238E27FC236}">
                <a16:creationId xmlns:a16="http://schemas.microsoft.com/office/drawing/2014/main" id="{13C2AA26-0AD7-4A06-B7EE-416E4A194067}"/>
              </a:ext>
            </a:extLst>
          </p:cNvPr>
          <p:cNvSpPr>
            <a:spLocks noGrp="1"/>
          </p:cNvSpPr>
          <p:nvPr>
            <p:ph idx="1"/>
          </p:nvPr>
        </p:nvSpPr>
        <p:spPr>
          <a:xfrm>
            <a:off x="7225772" y="1523139"/>
            <a:ext cx="4413779" cy="3215549"/>
          </a:xfrm>
        </p:spPr>
        <p:txBody>
          <a:bodyPr>
            <a:normAutofit lnSpcReduction="10000"/>
          </a:bodyPr>
          <a:lstStyle/>
          <a:p>
            <a:pPr marL="0" indent="0">
              <a:buNone/>
            </a:pPr>
            <a:r>
              <a:rPr lang="en-US" dirty="0"/>
              <a:t>		</a:t>
            </a:r>
            <a:r>
              <a:rPr lang="en-US" b="1" dirty="0"/>
              <a:t>U.S. Hemp Market</a:t>
            </a:r>
          </a:p>
          <a:p>
            <a:pPr lvl="2"/>
            <a:r>
              <a:rPr lang="en-US" dirty="0"/>
              <a:t>Market Size Estimates</a:t>
            </a:r>
          </a:p>
          <a:p>
            <a:pPr lvl="3"/>
            <a:r>
              <a:rPr lang="en-US" dirty="0"/>
              <a:t>2017 = 26,000 acres</a:t>
            </a:r>
          </a:p>
          <a:p>
            <a:pPr lvl="3"/>
            <a:r>
              <a:rPr lang="en-US" dirty="0"/>
              <a:t>2018 = 78,000 acres</a:t>
            </a:r>
          </a:p>
          <a:p>
            <a:pPr lvl="3"/>
            <a:r>
              <a:rPr lang="en-US" dirty="0"/>
              <a:t>2019 = 200,000+ acres</a:t>
            </a:r>
          </a:p>
          <a:p>
            <a:pPr lvl="3"/>
            <a:r>
              <a:rPr lang="en-US" dirty="0"/>
              <a:t>CBD projections $0.6B - $2.0B</a:t>
            </a:r>
          </a:p>
          <a:p>
            <a:pPr lvl="2"/>
            <a:r>
              <a:rPr lang="en-US" dirty="0"/>
              <a:t>Growth Drivers</a:t>
            </a:r>
          </a:p>
          <a:p>
            <a:pPr lvl="3"/>
            <a:r>
              <a:rPr lang="en-US" dirty="0"/>
              <a:t>CBD – short term</a:t>
            </a:r>
          </a:p>
          <a:p>
            <a:pPr lvl="3"/>
            <a:r>
              <a:rPr lang="en-US" dirty="0"/>
              <a:t>Fiber &amp; Grain – long term</a:t>
            </a:r>
          </a:p>
          <a:p>
            <a:pPr marL="914400" lvl="2" indent="0">
              <a:buNone/>
            </a:pPr>
            <a:br>
              <a:rPr lang="en-US" sz="1100" i="1" dirty="0"/>
            </a:br>
            <a:r>
              <a:rPr lang="en-US" sz="1100" i="1" dirty="0"/>
              <a:t>Sources: Cannabis Benchmarks, Vote Hemp, Cowen</a:t>
            </a:r>
          </a:p>
        </p:txBody>
      </p:sp>
      <p:sp>
        <p:nvSpPr>
          <p:cNvPr id="11" name="Content Placeholder 8">
            <a:extLst>
              <a:ext uri="{FF2B5EF4-FFF2-40B4-BE49-F238E27FC236}">
                <a16:creationId xmlns:a16="http://schemas.microsoft.com/office/drawing/2014/main" id="{012A3088-2DB7-4D85-A86D-43CDD0258C02}"/>
              </a:ext>
            </a:extLst>
          </p:cNvPr>
          <p:cNvSpPr txBox="1">
            <a:spLocks/>
          </p:cNvSpPr>
          <p:nvPr/>
        </p:nvSpPr>
        <p:spPr>
          <a:xfrm>
            <a:off x="1282179" y="4727607"/>
            <a:ext cx="10047816" cy="1963717"/>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342900" marR="0" lvl="0" indent="-34290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6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Little to no degree of certainty re. supply/demand projections.</a:t>
            </a:r>
            <a:endPar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endParaRPr>
          </a:p>
          <a:p>
            <a:pPr marL="342900" marR="0" lvl="0" indent="-34290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6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Reshaping the agricultural landscape!</a:t>
            </a:r>
          </a:p>
          <a:p>
            <a:pPr marL="742950" marR="0" lvl="1" indent="-28575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Competition for corn (biofuels), cotton (textiles), soybeans and flaxseed (seed/grain oils/food) and more.</a:t>
            </a:r>
          </a:p>
          <a:p>
            <a:pPr marL="742950" marR="0" lvl="1" indent="-28575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Technology and infrastructure for harvesting, drying and processing still maturing.</a:t>
            </a:r>
          </a:p>
          <a:p>
            <a:pPr marL="742950" marR="0" lvl="1" indent="-28575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4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In time, transshipments could impact freight markets.</a:t>
            </a:r>
          </a:p>
          <a:p>
            <a:pPr marL="342900" marR="0" lvl="0" indent="-342900" algn="l" defTabSz="457200" rtl="0" eaLnBrk="1" fontAlgn="auto" latinLnBrk="0" hangingPunct="1">
              <a:lnSpc>
                <a:spcPct val="100000"/>
              </a:lnSpc>
              <a:spcBef>
                <a:spcPts val="600"/>
              </a:spcBef>
              <a:spcAft>
                <a:spcPts val="0"/>
              </a:spcAft>
              <a:buClr>
                <a:srgbClr val="004E87"/>
              </a:buClr>
              <a:buSzPct val="80000"/>
              <a:buFont typeface="Wingdings 3" charset="2"/>
              <a:buChar char=""/>
              <a:tabLst/>
              <a:defRPr/>
            </a:pPr>
            <a:r>
              <a:rPr kumimoji="0" lang="en-US" sz="1600" b="0" i="0" u="none" strike="noStrike" kern="1200" cap="none" spc="0" normalizeH="0" baseline="0" noProof="0" dirty="0">
                <a:ln>
                  <a:noFill/>
                </a:ln>
                <a:solidFill>
                  <a:srgbClr val="000000">
                    <a:lumMod val="75000"/>
                    <a:lumOff val="25000"/>
                  </a:srgbClr>
                </a:solidFill>
                <a:effectLst/>
                <a:uLnTx/>
                <a:uFillTx/>
                <a:latin typeface="Trebuchet MS" panose="020B0603020202020204"/>
                <a:ea typeface="+mn-ea"/>
                <a:cs typeface="+mn-cs"/>
              </a:rPr>
              <a:t>Price reporting and transparency are critical.</a:t>
            </a:r>
          </a:p>
        </p:txBody>
      </p:sp>
    </p:spTree>
    <p:extLst>
      <p:ext uri="{BB962C8B-B14F-4D97-AF65-F5344CB8AC3E}">
        <p14:creationId xmlns:p14="http://schemas.microsoft.com/office/powerpoint/2010/main" val="1197348361"/>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E9588E0B-5D65-47E5-92BE-DADBF362335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12" name="Title 6">
            <a:extLst>
              <a:ext uri="{FF2B5EF4-FFF2-40B4-BE49-F238E27FC236}">
                <a16:creationId xmlns:a16="http://schemas.microsoft.com/office/drawing/2014/main" id="{EFF93E24-4E9E-477F-BA3A-DF433ABB687A}"/>
              </a:ext>
            </a:extLst>
          </p:cNvPr>
          <p:cNvSpPr>
            <a:spLocks noGrp="1"/>
          </p:cNvSpPr>
          <p:nvPr>
            <p:ph type="title"/>
          </p:nvPr>
        </p:nvSpPr>
        <p:spPr>
          <a:xfrm>
            <a:off x="677334" y="609600"/>
            <a:ext cx="8596668" cy="1320800"/>
          </a:xfrm>
        </p:spPr>
        <p:txBody>
          <a:bodyPr/>
          <a:lstStyle/>
          <a:p>
            <a:r>
              <a:rPr lang="en-US" dirty="0"/>
              <a:t>Closing Comments</a:t>
            </a:r>
          </a:p>
        </p:txBody>
      </p:sp>
      <p:sp>
        <p:nvSpPr>
          <p:cNvPr id="13" name="Content Placeholder 8">
            <a:extLst>
              <a:ext uri="{FF2B5EF4-FFF2-40B4-BE49-F238E27FC236}">
                <a16:creationId xmlns:a16="http://schemas.microsoft.com/office/drawing/2014/main" id="{3DADBB95-CD53-43C5-9CFB-86E63CC0548E}"/>
              </a:ext>
            </a:extLst>
          </p:cNvPr>
          <p:cNvSpPr>
            <a:spLocks noGrp="1"/>
          </p:cNvSpPr>
          <p:nvPr>
            <p:ph idx="1"/>
          </p:nvPr>
        </p:nvSpPr>
        <p:spPr>
          <a:xfrm>
            <a:off x="677334" y="1951033"/>
            <a:ext cx="8596668" cy="3880773"/>
          </a:xfrm>
        </p:spPr>
        <p:txBody>
          <a:bodyPr/>
          <a:lstStyle/>
          <a:p>
            <a:pPr>
              <a:lnSpc>
                <a:spcPct val="150000"/>
              </a:lnSpc>
            </a:pPr>
            <a:r>
              <a:rPr lang="en-US" dirty="0"/>
              <a:t>Cannabis &amp; hemp will be competition for many traditional Ag commodities</a:t>
            </a:r>
          </a:p>
          <a:p>
            <a:pPr>
              <a:lnSpc>
                <a:spcPct val="150000"/>
              </a:lnSpc>
            </a:pPr>
            <a:r>
              <a:rPr lang="en-US" dirty="0"/>
              <a:t>Physical markets growing rapidly, but still nascent</a:t>
            </a:r>
          </a:p>
          <a:p>
            <a:pPr>
              <a:lnSpc>
                <a:spcPct val="150000"/>
              </a:lnSpc>
            </a:pPr>
            <a:r>
              <a:rPr lang="en-US" dirty="0"/>
              <a:t>Participants increasingly understand they need to measure and hedge risk</a:t>
            </a:r>
          </a:p>
          <a:p>
            <a:pPr>
              <a:lnSpc>
                <a:spcPct val="150000"/>
              </a:lnSpc>
            </a:pPr>
            <a:r>
              <a:rPr lang="en-US" dirty="0"/>
              <a:t>New Leaf Data Services promotes price transparency and provides critical benchmarks and analysis for efficient physical and financial markets</a:t>
            </a:r>
          </a:p>
          <a:p>
            <a:pPr marL="0" indent="0">
              <a:lnSpc>
                <a:spcPct val="150000"/>
              </a:lnSpc>
              <a:buNone/>
            </a:pPr>
            <a:endParaRPr lang="en-US" dirty="0"/>
          </a:p>
        </p:txBody>
      </p:sp>
    </p:spTree>
    <p:extLst>
      <p:ext uri="{BB962C8B-B14F-4D97-AF65-F5344CB8AC3E}">
        <p14:creationId xmlns:p14="http://schemas.microsoft.com/office/powerpoint/2010/main" val="2931853642"/>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TextBox 6">
            <a:extLst>
              <a:ext uri="{FF2B5EF4-FFF2-40B4-BE49-F238E27FC236}">
                <a16:creationId xmlns:a16="http://schemas.microsoft.com/office/drawing/2014/main" id="{07F142C4-C0E3-4114-AECF-F41F3CBC96FC}"/>
              </a:ext>
            </a:extLst>
          </p:cNvPr>
          <p:cNvSpPr txBox="1"/>
          <p:nvPr/>
        </p:nvSpPr>
        <p:spPr>
          <a:xfrm>
            <a:off x="5093852" y="2890391"/>
            <a:ext cx="4464299" cy="1077218"/>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James O’Brien</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Co-Founder, </a:t>
            </a:r>
            <a:r>
              <a:rPr lang="en-US" sz="3200" dirty="0" err="1">
                <a:solidFill>
                  <a:schemeClr val="bg1"/>
                </a:solidFill>
                <a:latin typeface="Arial" panose="020B0604020202020204" pitchFamily="34" charset="0"/>
                <a:ea typeface="Open Sans" panose="020B0604020202020204" charset="0"/>
                <a:cs typeface="Arial" panose="020B0604020202020204" pitchFamily="34" charset="0"/>
              </a:rPr>
              <a:t>Agrograph</a:t>
            </a:r>
            <a:endParaRPr lang="en-US" sz="3200" dirty="0">
              <a:solidFill>
                <a:schemeClr val="bg1"/>
              </a:solidFill>
              <a:latin typeface="Arial" panose="020B0604020202020204" pitchFamily="34" charset="0"/>
              <a:ea typeface="Open Sans" panose="020B0604020202020204" charset="0"/>
              <a:cs typeface="Arial" panose="020B0604020202020204" pitchFamily="34" charset="0"/>
            </a:endParaRPr>
          </a:p>
        </p:txBody>
      </p:sp>
      <p:pic>
        <p:nvPicPr>
          <p:cNvPr id="4" name="Picture 3">
            <a:extLst>
              <a:ext uri="{FF2B5EF4-FFF2-40B4-BE49-F238E27FC236}">
                <a16:creationId xmlns:a16="http://schemas.microsoft.com/office/drawing/2014/main" id="{995C1591-5D50-4B3C-9DF4-A6866D0A6E25}"/>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633849" y="2295194"/>
            <a:ext cx="1967336" cy="2267612"/>
          </a:xfrm>
          <a:prstGeom prst="rect">
            <a:avLst/>
          </a:prstGeom>
        </p:spPr>
      </p:pic>
    </p:spTree>
    <p:extLst>
      <p:ext uri="{BB962C8B-B14F-4D97-AF65-F5344CB8AC3E}">
        <p14:creationId xmlns:p14="http://schemas.microsoft.com/office/powerpoint/2010/main" val="890138545"/>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p:txBody>
          <a:bodyPr>
            <a:normAutofit/>
          </a:bodyPr>
          <a:lstStyle/>
          <a:p>
            <a:r>
              <a:rPr lang="en-US" sz="2400" dirty="0">
                <a:solidFill>
                  <a:schemeClr val="tx1">
                    <a:lumMod val="65000"/>
                    <a:lumOff val="35000"/>
                  </a:schemeClr>
                </a:solidFill>
                <a:latin typeface="Arial" charset="0"/>
                <a:ea typeface="Arial" charset="0"/>
                <a:cs typeface="Arial" charset="0"/>
              </a:rPr>
              <a:t>Jim O’Brien | Co-Founder</a:t>
            </a:r>
          </a:p>
        </p:txBody>
      </p:sp>
      <p:pic>
        <p:nvPicPr>
          <p:cNvPr id="7" name="pasted-image.pdf">
            <a:extLst>
              <a:ext uri="{FF2B5EF4-FFF2-40B4-BE49-F238E27FC236}">
                <a16:creationId xmlns:a16="http://schemas.microsoft.com/office/drawing/2014/main" id="{125610C1-9873-C445-8FAC-9CE94CFC7555}"/>
              </a:ext>
            </a:extLst>
          </p:cNvPr>
          <p:cNvPicPr/>
          <p:nvPr/>
        </p:nvPicPr>
        <p:blipFill rotWithShape="1">
          <a:blip r:embed="rId2" cstate="print">
            <a:extLst>
              <a:ext uri="{28A0092B-C50C-407E-A947-70E740481C1C}">
                <a14:useLocalDpi xmlns:a14="http://schemas.microsoft.com/office/drawing/2010/main" val="0"/>
              </a:ext>
            </a:extLst>
          </a:blip>
          <a:srcRect/>
          <a:stretch/>
        </p:blipFill>
        <p:spPr>
          <a:xfrm>
            <a:off x="3187702" y="2922521"/>
            <a:ext cx="6291532" cy="1012957"/>
          </a:xfrm>
          <a:prstGeom prst="rect">
            <a:avLst/>
          </a:prstGeom>
          <a:ln w="12700">
            <a:miter lim="400000"/>
          </a:ln>
        </p:spPr>
      </p:pic>
      <p:sp>
        <p:nvSpPr>
          <p:cNvPr id="9" name="Subtitle 2">
            <a:extLst>
              <a:ext uri="{FF2B5EF4-FFF2-40B4-BE49-F238E27FC236}">
                <a16:creationId xmlns:a16="http://schemas.microsoft.com/office/drawing/2014/main" id="{BE48E2B7-8238-D14C-B35F-5C063E790AC7}"/>
              </a:ext>
            </a:extLst>
          </p:cNvPr>
          <p:cNvSpPr txBox="1">
            <a:spLocks/>
          </p:cNvSpPr>
          <p:nvPr/>
        </p:nvSpPr>
        <p:spPr>
          <a:xfrm>
            <a:off x="6640074" y="4803839"/>
            <a:ext cx="2605353" cy="459248"/>
          </a:xfrm>
          <a:prstGeom prst="rect">
            <a:avLst/>
          </a:prstGeom>
        </p:spPr>
        <p:txBody>
          <a:bodyPr vert="horz" lIns="91440" tIns="45720" rIns="91440" bIns="45720" rtlCol="0" anchor="t">
            <a:norm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0" marR="0" lvl="0" indent="0" algn="r"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lumMod val="65000"/>
                    <a:lumOff val="35000"/>
                  </a:srgbClr>
                </a:solidFill>
                <a:effectLst/>
                <a:uLnTx/>
                <a:uFillTx/>
                <a:latin typeface="Arial" charset="0"/>
                <a:ea typeface="Arial" charset="0"/>
                <a:cs typeface="Arial" charset="0"/>
              </a:rPr>
              <a:t>www.agrograph.com</a:t>
            </a:r>
          </a:p>
        </p:txBody>
      </p:sp>
    </p:spTree>
    <p:extLst>
      <p:ext uri="{BB962C8B-B14F-4D97-AF65-F5344CB8AC3E}">
        <p14:creationId xmlns:p14="http://schemas.microsoft.com/office/powerpoint/2010/main" val="181754145"/>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 name="Content Placeholder 2">
            <a:extLst>
              <a:ext uri="{FF2B5EF4-FFF2-40B4-BE49-F238E27FC236}">
                <a16:creationId xmlns:a16="http://schemas.microsoft.com/office/drawing/2014/main" id="{8F84FCE5-5C65-410D-9626-156F67C5AED0}"/>
              </a:ext>
            </a:extLst>
          </p:cNvPr>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p:spPr>
      </p:pic>
      <p:pic>
        <p:nvPicPr>
          <p:cNvPr id="9" name="pasted-image.pdf">
            <a:extLst>
              <a:ext uri="{FF2B5EF4-FFF2-40B4-BE49-F238E27FC236}">
                <a16:creationId xmlns:a16="http://schemas.microsoft.com/office/drawing/2014/main" id="{E588DD55-22D5-D846-9A51-70186B945D01}"/>
              </a:ext>
            </a:extLst>
          </p:cNvPr>
          <p:cNvPicPr/>
          <p:nvPr/>
        </p:nvPicPr>
        <p:blipFill rotWithShape="1">
          <a:blip r:embed="rId3"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TextBox 9">
            <a:extLst>
              <a:ext uri="{FF2B5EF4-FFF2-40B4-BE49-F238E27FC236}">
                <a16:creationId xmlns:a16="http://schemas.microsoft.com/office/drawing/2014/main" id="{F1A482B3-EE3D-E343-84A5-F58AD3B0CC5A}"/>
              </a:ext>
            </a:extLst>
          </p:cNvPr>
          <p:cNvSpPr txBox="1"/>
          <p:nvPr/>
        </p:nvSpPr>
        <p:spPr>
          <a:xfrm>
            <a:off x="1028135" y="284670"/>
            <a:ext cx="5489003" cy="769441"/>
          </a:xfrm>
          <a:prstGeom prst="rect">
            <a:avLst/>
          </a:prstGeom>
          <a:noFill/>
        </p:spPr>
        <p:txBody>
          <a:bodyPr wrap="non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4400" b="1" i="0" u="none" strike="noStrike" kern="1200" cap="none" spc="0" normalizeH="0" baseline="0" noProof="0" dirty="0">
                <a:ln>
                  <a:noFill/>
                </a:ln>
                <a:solidFill>
                  <a:srgbClr val="000000"/>
                </a:solidFill>
                <a:effectLst/>
                <a:uLnTx/>
                <a:uFillTx/>
                <a:latin typeface="Raleway SemiBold" panose="020B0503030101060003" pitchFamily="34" charset="77"/>
                <a:ea typeface="Apple SD Gothic Neo" panose="02000300000000000000" pitchFamily="2" charset="-127"/>
                <a:cs typeface="Raleway Medium" charset="0"/>
              </a:rPr>
              <a:t>What Is Agrograph?</a:t>
            </a:r>
          </a:p>
        </p:txBody>
      </p:sp>
      <p:pic>
        <p:nvPicPr>
          <p:cNvPr id="11" name="Picture 10">
            <a:extLst>
              <a:ext uri="{FF2B5EF4-FFF2-40B4-BE49-F238E27FC236}">
                <a16:creationId xmlns:a16="http://schemas.microsoft.com/office/drawing/2014/main" id="{FE5FD0E5-4043-564A-959D-49792B473CA5}"/>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8598567" y="0"/>
            <a:ext cx="3593433" cy="6877323"/>
          </a:xfrm>
          <a:prstGeom prst="rect">
            <a:avLst/>
          </a:prstGeom>
        </p:spPr>
      </p:pic>
      <p:sp>
        <p:nvSpPr>
          <p:cNvPr id="12" name="TextBox 11">
            <a:extLst>
              <a:ext uri="{FF2B5EF4-FFF2-40B4-BE49-F238E27FC236}">
                <a16:creationId xmlns:a16="http://schemas.microsoft.com/office/drawing/2014/main" id="{A101D6E9-7ADD-4740-ADBB-89C9A1939221}"/>
              </a:ext>
            </a:extLst>
          </p:cNvPr>
          <p:cNvSpPr txBox="1"/>
          <p:nvPr/>
        </p:nvSpPr>
        <p:spPr>
          <a:xfrm>
            <a:off x="7462091" y="3792661"/>
            <a:ext cx="1729067" cy="309793"/>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Raleway" charset="0"/>
                <a:ea typeface="Raleway" charset="0"/>
                <a:cs typeface="Raleway" charset="0"/>
              </a:rPr>
              <a:t>This field is corn</a:t>
            </a:r>
          </a:p>
        </p:txBody>
      </p:sp>
      <p:sp>
        <p:nvSpPr>
          <p:cNvPr id="13" name="TextBox 12">
            <a:extLst>
              <a:ext uri="{FF2B5EF4-FFF2-40B4-BE49-F238E27FC236}">
                <a16:creationId xmlns:a16="http://schemas.microsoft.com/office/drawing/2014/main" id="{3CF465B7-BEF5-F142-8142-C71C68C999B1}"/>
              </a:ext>
            </a:extLst>
          </p:cNvPr>
          <p:cNvSpPr txBox="1"/>
          <p:nvPr/>
        </p:nvSpPr>
        <p:spPr>
          <a:xfrm>
            <a:off x="7395486" y="5580644"/>
            <a:ext cx="1767209" cy="646331"/>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Raleway" charset="0"/>
                <a:ea typeface="Raleway" charset="0"/>
                <a:cs typeface="Raleway" charset="0"/>
              </a:rPr>
              <a:t>This field will yield</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Raleway" charset="0"/>
                <a:ea typeface="Raleway" charset="0"/>
                <a:cs typeface="Raleway" charset="0"/>
              </a:rPr>
              <a:t>220 </a:t>
            </a:r>
            <a:r>
              <a:rPr kumimoji="0" lang="en-US" sz="1400" b="0" i="0" u="none" strike="noStrike" kern="1200" cap="none" spc="0" normalizeH="0" baseline="0" noProof="0" dirty="0" err="1">
                <a:ln>
                  <a:noFill/>
                </a:ln>
                <a:solidFill>
                  <a:srgbClr val="000000"/>
                </a:solidFill>
                <a:effectLst/>
                <a:uLnTx/>
                <a:uFillTx/>
                <a:latin typeface="Raleway" charset="0"/>
                <a:ea typeface="Raleway" charset="0"/>
                <a:cs typeface="Raleway" charset="0"/>
              </a:rPr>
              <a:t>bu</a:t>
            </a:r>
            <a:r>
              <a:rPr kumimoji="0" lang="en-US" sz="1400" b="0" i="0" u="none" strike="noStrike" kern="1200" cap="none" spc="0" normalizeH="0" baseline="0" noProof="0" dirty="0">
                <a:ln>
                  <a:noFill/>
                </a:ln>
                <a:solidFill>
                  <a:srgbClr val="000000"/>
                </a:solidFill>
                <a:effectLst/>
                <a:uLnTx/>
                <a:uFillTx/>
                <a:latin typeface="Raleway" charset="0"/>
                <a:ea typeface="Raleway" charset="0"/>
                <a:cs typeface="Raleway" charset="0"/>
              </a:rPr>
              <a:t>/ac corn</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800" b="0" i="0" u="none" strike="noStrike" kern="1200" cap="none" spc="0" normalizeH="0" baseline="0" noProof="0" dirty="0">
              <a:ln>
                <a:noFill/>
              </a:ln>
              <a:solidFill>
                <a:srgbClr val="000000"/>
              </a:solidFill>
              <a:effectLst/>
              <a:uLnTx/>
              <a:uFillTx/>
              <a:latin typeface="Raleway" charset="0"/>
              <a:ea typeface="Raleway" charset="0"/>
              <a:cs typeface="Raleway" charset="0"/>
            </a:endParaRPr>
          </a:p>
        </p:txBody>
      </p:sp>
      <p:sp>
        <p:nvSpPr>
          <p:cNvPr id="14" name="Rectangle 13">
            <a:extLst>
              <a:ext uri="{FF2B5EF4-FFF2-40B4-BE49-F238E27FC236}">
                <a16:creationId xmlns:a16="http://schemas.microsoft.com/office/drawing/2014/main" id="{E9CD513A-ECD9-9642-8358-3BCAA005DCC9}"/>
              </a:ext>
            </a:extLst>
          </p:cNvPr>
          <p:cNvSpPr/>
          <p:nvPr/>
        </p:nvSpPr>
        <p:spPr>
          <a:xfrm>
            <a:off x="9208034" y="1321872"/>
            <a:ext cx="595830" cy="1144880"/>
          </a:xfrm>
          <a:prstGeom prst="rect">
            <a:avLst/>
          </a:prstGeom>
          <a:noFill/>
          <a:ln w="5715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15" name="Rectangle 14">
            <a:extLst>
              <a:ext uri="{FF2B5EF4-FFF2-40B4-BE49-F238E27FC236}">
                <a16:creationId xmlns:a16="http://schemas.microsoft.com/office/drawing/2014/main" id="{0222B59C-93C2-4548-837F-A1A23433755D}"/>
              </a:ext>
            </a:extLst>
          </p:cNvPr>
          <p:cNvSpPr/>
          <p:nvPr/>
        </p:nvSpPr>
        <p:spPr>
          <a:xfrm>
            <a:off x="9208035" y="3779288"/>
            <a:ext cx="595830" cy="595210"/>
          </a:xfrm>
          <a:prstGeom prst="rect">
            <a:avLst/>
          </a:prstGeom>
          <a:noFill/>
          <a:ln w="5715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16" name="Freeform 15">
            <a:extLst>
              <a:ext uri="{FF2B5EF4-FFF2-40B4-BE49-F238E27FC236}">
                <a16:creationId xmlns:a16="http://schemas.microsoft.com/office/drawing/2014/main" id="{0D2EEEF3-5885-9B46-B469-8DF31BC7EBD7}"/>
              </a:ext>
            </a:extLst>
          </p:cNvPr>
          <p:cNvSpPr/>
          <p:nvPr/>
        </p:nvSpPr>
        <p:spPr>
          <a:xfrm>
            <a:off x="8598566" y="5578699"/>
            <a:ext cx="1205298" cy="1279300"/>
          </a:xfrm>
          <a:custGeom>
            <a:avLst/>
            <a:gdLst>
              <a:gd name="connsiteX0" fmla="*/ 0 w 759759"/>
              <a:gd name="connsiteY0" fmla="*/ 396688 h 759759"/>
              <a:gd name="connsiteX1" fmla="*/ 6724 w 759759"/>
              <a:gd name="connsiteY1" fmla="*/ 746312 h 759759"/>
              <a:gd name="connsiteX2" fmla="*/ 759759 w 759759"/>
              <a:gd name="connsiteY2" fmla="*/ 759759 h 759759"/>
              <a:gd name="connsiteX3" fmla="*/ 759759 w 759759"/>
              <a:gd name="connsiteY3" fmla="*/ 0 h 759759"/>
              <a:gd name="connsiteX4" fmla="*/ 363071 w 759759"/>
              <a:gd name="connsiteY4" fmla="*/ 0 h 759759"/>
              <a:gd name="connsiteX5" fmla="*/ 376518 w 759759"/>
              <a:gd name="connsiteY5" fmla="*/ 403412 h 759759"/>
              <a:gd name="connsiteX6" fmla="*/ 0 w 759759"/>
              <a:gd name="connsiteY6" fmla="*/ 396688 h 75975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59759" h="759759">
                <a:moveTo>
                  <a:pt x="0" y="396688"/>
                </a:moveTo>
                <a:lnTo>
                  <a:pt x="6724" y="746312"/>
                </a:lnTo>
                <a:lnTo>
                  <a:pt x="759759" y="759759"/>
                </a:lnTo>
                <a:lnTo>
                  <a:pt x="759759" y="0"/>
                </a:lnTo>
                <a:lnTo>
                  <a:pt x="363071" y="0"/>
                </a:lnTo>
                <a:lnTo>
                  <a:pt x="376518" y="403412"/>
                </a:lnTo>
                <a:lnTo>
                  <a:pt x="0" y="396688"/>
                </a:lnTo>
                <a:close/>
              </a:path>
            </a:pathLst>
          </a:custGeom>
          <a:noFill/>
          <a:ln w="5715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17" name="TextBox 16">
            <a:extLst>
              <a:ext uri="{FF2B5EF4-FFF2-40B4-BE49-F238E27FC236}">
                <a16:creationId xmlns:a16="http://schemas.microsoft.com/office/drawing/2014/main" id="{631AC51B-E2BD-E740-9F91-5EA511CD9769}"/>
              </a:ext>
            </a:extLst>
          </p:cNvPr>
          <p:cNvSpPr txBox="1"/>
          <p:nvPr/>
        </p:nvSpPr>
        <p:spPr>
          <a:xfrm>
            <a:off x="7557417" y="1495144"/>
            <a:ext cx="1633740" cy="523220"/>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Raleway" charset="0"/>
                <a:ea typeface="Raleway" charset="0"/>
                <a:cs typeface="Raleway" charset="0"/>
              </a:rPr>
              <a:t>This field is 100 acres</a:t>
            </a:r>
          </a:p>
        </p:txBody>
      </p:sp>
      <p:sp>
        <p:nvSpPr>
          <p:cNvPr id="18" name="Rectangle 17">
            <a:extLst>
              <a:ext uri="{FF2B5EF4-FFF2-40B4-BE49-F238E27FC236}">
                <a16:creationId xmlns:a16="http://schemas.microsoft.com/office/drawing/2014/main" id="{9BE4D622-37DB-2343-8E4F-34085C89A4F5}"/>
              </a:ext>
            </a:extLst>
          </p:cNvPr>
          <p:cNvSpPr/>
          <p:nvPr/>
        </p:nvSpPr>
        <p:spPr>
          <a:xfrm>
            <a:off x="10490734" y="1906073"/>
            <a:ext cx="595830" cy="595827"/>
          </a:xfrm>
          <a:prstGeom prst="rect">
            <a:avLst/>
          </a:prstGeom>
          <a:noFill/>
          <a:ln w="5715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19" name="TextBox 18">
            <a:extLst>
              <a:ext uri="{FF2B5EF4-FFF2-40B4-BE49-F238E27FC236}">
                <a16:creationId xmlns:a16="http://schemas.microsoft.com/office/drawing/2014/main" id="{DF6BCE58-BD9C-B441-9477-EF123728C2BE}"/>
              </a:ext>
            </a:extLst>
          </p:cNvPr>
          <p:cNvSpPr txBox="1"/>
          <p:nvPr/>
        </p:nvSpPr>
        <p:spPr>
          <a:xfrm>
            <a:off x="10469359" y="1241144"/>
            <a:ext cx="1633740" cy="523220"/>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000000"/>
                </a:solidFill>
                <a:effectLst/>
                <a:uLnTx/>
                <a:uFillTx/>
                <a:latin typeface="Raleway" charset="0"/>
                <a:ea typeface="Raleway" charset="0"/>
                <a:cs typeface="Raleway" charset="0"/>
              </a:rPr>
              <a:t>This field has high variability</a:t>
            </a:r>
          </a:p>
        </p:txBody>
      </p:sp>
      <p:sp>
        <p:nvSpPr>
          <p:cNvPr id="20" name="TextBox 19">
            <a:extLst>
              <a:ext uri="{FF2B5EF4-FFF2-40B4-BE49-F238E27FC236}">
                <a16:creationId xmlns:a16="http://schemas.microsoft.com/office/drawing/2014/main" id="{99D987FB-42B6-B547-B785-8F6821428967}"/>
              </a:ext>
            </a:extLst>
          </p:cNvPr>
          <p:cNvSpPr txBox="1"/>
          <p:nvPr/>
        </p:nvSpPr>
        <p:spPr>
          <a:xfrm>
            <a:off x="1065665" y="1907875"/>
            <a:ext cx="5557266" cy="2862322"/>
          </a:xfrm>
          <a:prstGeom prst="rect">
            <a:avLst/>
          </a:prstGeom>
          <a:noFill/>
        </p:spPr>
        <p:txBody>
          <a:bodyPr wrap="square" rtlCol="0">
            <a:spAutoFit/>
          </a:bodyPr>
          <a:lstStyle/>
          <a:p>
            <a:pPr marL="0" marR="0" lvl="0" indent="0" algn="just" defTabSz="457200" rtl="0" eaLnBrk="1" fontAlgn="auto" latinLnBrk="0" hangingPunct="1">
              <a:lnSpc>
                <a:spcPct val="100000"/>
              </a:lnSpc>
              <a:spcBef>
                <a:spcPts val="0"/>
              </a:spcBef>
              <a:spcAft>
                <a:spcPts val="0"/>
              </a:spcAft>
              <a:buClrTx/>
              <a:buSzTx/>
              <a:buFontTx/>
              <a:buNone/>
              <a:tabLst/>
              <a:defRPr/>
            </a:pPr>
            <a:r>
              <a:rPr kumimoji="0" lang="en-US" sz="3600" b="0" i="0" u="none" strike="noStrike" kern="1200" cap="none" spc="0" normalizeH="0" baseline="0" noProof="0" dirty="0">
                <a:ln>
                  <a:noFill/>
                </a:ln>
                <a:solidFill>
                  <a:srgbClr val="000000"/>
                </a:solidFill>
                <a:effectLst/>
                <a:uLnTx/>
                <a:uFillTx/>
                <a:latin typeface="Raleway" charset="0"/>
                <a:ea typeface="Raleway" charset="0"/>
                <a:cs typeface="Raleway" charset="0"/>
              </a:rPr>
              <a:t>A data platform based on satellite inputs to derive agricultural information across millions of fields</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3600" b="0" i="0" u="none" strike="noStrike" kern="1200" cap="none" spc="0" normalizeH="0" baseline="0" noProof="0" dirty="0">
              <a:ln>
                <a:noFill/>
              </a:ln>
              <a:solidFill>
                <a:srgbClr val="000000"/>
              </a:solidFill>
              <a:effectLst/>
              <a:uLnTx/>
              <a:uFillTx/>
              <a:latin typeface="Raleway" charset="0"/>
              <a:ea typeface="Raleway" charset="0"/>
              <a:cs typeface="Raleway" charset="0"/>
            </a:endParaRPr>
          </a:p>
        </p:txBody>
      </p:sp>
      <p:sp>
        <p:nvSpPr>
          <p:cNvPr id="21" name="Right Triangle 20">
            <a:extLst>
              <a:ext uri="{FF2B5EF4-FFF2-40B4-BE49-F238E27FC236}">
                <a16:creationId xmlns:a16="http://schemas.microsoft.com/office/drawing/2014/main" id="{F0CC29A3-FE25-1A43-A437-EF518ED48259}"/>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1709864551"/>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DD0C14E7-2E66-4702-8A1C-D11A6F9D2ED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10" name="pasted-image.pdf">
            <a:extLst>
              <a:ext uri="{FF2B5EF4-FFF2-40B4-BE49-F238E27FC236}">
                <a16:creationId xmlns:a16="http://schemas.microsoft.com/office/drawing/2014/main" id="{728CA720-04FA-F545-8485-514779130CD5}"/>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1" name="Rectangle 84">
            <a:extLst>
              <a:ext uri="{FF2B5EF4-FFF2-40B4-BE49-F238E27FC236}">
                <a16:creationId xmlns:a16="http://schemas.microsoft.com/office/drawing/2014/main" id="{3471FC55-C1AB-5241-9A18-F86D35D8AE7A}"/>
              </a:ext>
            </a:extLst>
          </p:cNvPr>
          <p:cNvSpPr>
            <a:spLocks noGrp="1" noChangeArrowheads="1"/>
          </p:cNvSpPr>
          <p:nvPr>
            <p:ph type="title"/>
            <p:custDataLst>
              <p:tags r:id="rId1"/>
            </p:custDataLst>
          </p:nvPr>
        </p:nvSpPr>
        <p:spPr>
          <a:xfrm>
            <a:off x="1302876" y="386441"/>
            <a:ext cx="8574088" cy="817856"/>
          </a:xfrm>
        </p:spPr>
        <p:txBody>
          <a:bodyPr>
            <a:normAutofit/>
          </a:bodyPr>
          <a:lstStyle/>
          <a:p>
            <a:r>
              <a:rPr lang="en-US" sz="4000" b="1" dirty="0">
                <a:solidFill>
                  <a:schemeClr val="tx1"/>
                </a:solidFill>
                <a:latin typeface="Raleway SemiBold" panose="020B0503030101060003" pitchFamily="34" charset="77"/>
                <a:ea typeface="Apple SD Gothic Neo" panose="02000300000000000000" pitchFamily="2" charset="-127"/>
              </a:rPr>
              <a:t>Industry solutions </a:t>
            </a:r>
            <a:r>
              <a:rPr lang="en-US" sz="4000" b="1" dirty="0">
                <a:solidFill>
                  <a:schemeClr val="bg1">
                    <a:lumMod val="75000"/>
                  </a:schemeClr>
                </a:solidFill>
                <a:latin typeface="Raleway SemiBold" panose="020B0503030101060003" pitchFamily="34" charset="77"/>
                <a:ea typeface="Apple SD Gothic Neo" panose="02000300000000000000" pitchFamily="2" charset="-127"/>
              </a:rPr>
              <a:t>not just data</a:t>
            </a:r>
          </a:p>
        </p:txBody>
      </p:sp>
      <p:pic>
        <p:nvPicPr>
          <p:cNvPr id="12" name="Picture 11">
            <a:extLst>
              <a:ext uri="{FF2B5EF4-FFF2-40B4-BE49-F238E27FC236}">
                <a16:creationId xmlns:a16="http://schemas.microsoft.com/office/drawing/2014/main" id="{EB697337-3499-F74D-966F-2FC21E65A137}"/>
              </a:ext>
            </a:extLst>
          </p:cNvPr>
          <p:cNvPicPr>
            <a:picLocks noChangeAspect="1"/>
          </p:cNvPicPr>
          <p:nvPr/>
        </p:nvPicPr>
        <p:blipFill>
          <a:blip r:embed="rId5" cstate="screen">
            <a:extLst>
              <a:ext uri="{28A0092B-C50C-407E-A947-70E740481C1C}">
                <a14:useLocalDpi xmlns:a14="http://schemas.microsoft.com/office/drawing/2010/main" val="0"/>
              </a:ext>
            </a:extLst>
          </a:blip>
          <a:stretch>
            <a:fillRect/>
          </a:stretch>
        </p:blipFill>
        <p:spPr>
          <a:xfrm>
            <a:off x="3925208" y="1710588"/>
            <a:ext cx="1087331" cy="863468"/>
          </a:xfrm>
          <a:prstGeom prst="rect">
            <a:avLst/>
          </a:prstGeom>
        </p:spPr>
      </p:pic>
      <p:grpSp>
        <p:nvGrpSpPr>
          <p:cNvPr id="13" name="Group 12">
            <a:extLst>
              <a:ext uri="{FF2B5EF4-FFF2-40B4-BE49-F238E27FC236}">
                <a16:creationId xmlns:a16="http://schemas.microsoft.com/office/drawing/2014/main" id="{20F9CDA3-59F4-0149-BDB0-AFE3C1A2836B}"/>
              </a:ext>
            </a:extLst>
          </p:cNvPr>
          <p:cNvGrpSpPr/>
          <p:nvPr/>
        </p:nvGrpSpPr>
        <p:grpSpPr>
          <a:xfrm>
            <a:off x="6391099" y="1707758"/>
            <a:ext cx="939627" cy="910493"/>
            <a:chOff x="3545522" y="3064030"/>
            <a:chExt cx="1229367" cy="1229367"/>
          </a:xfrm>
        </p:grpSpPr>
        <p:pic>
          <p:nvPicPr>
            <p:cNvPr id="14" name="Picture 13">
              <a:extLst>
                <a:ext uri="{FF2B5EF4-FFF2-40B4-BE49-F238E27FC236}">
                  <a16:creationId xmlns:a16="http://schemas.microsoft.com/office/drawing/2014/main" id="{242402A5-7A28-DB48-B89D-A8BFD0D1A3F3}"/>
                </a:ext>
              </a:extLst>
            </p:cNvPr>
            <p:cNvPicPr>
              <a:picLocks noChangeAspect="1"/>
            </p:cNvPicPr>
            <p:nvPr/>
          </p:nvPicPr>
          <p:blipFill>
            <a:blip r:embed="rId6" cstate="screen">
              <a:extLst>
                <a:ext uri="{28A0092B-C50C-407E-A947-70E740481C1C}">
                  <a14:useLocalDpi xmlns:a14="http://schemas.microsoft.com/office/drawing/2010/main" val="0"/>
                </a:ext>
              </a:extLst>
            </a:blip>
            <a:stretch>
              <a:fillRect/>
            </a:stretch>
          </p:blipFill>
          <p:spPr>
            <a:xfrm rot="271864">
              <a:off x="3545522" y="3064030"/>
              <a:ext cx="1229367" cy="1229367"/>
            </a:xfrm>
            <a:prstGeom prst="rect">
              <a:avLst/>
            </a:prstGeom>
          </p:spPr>
        </p:pic>
        <p:pic>
          <p:nvPicPr>
            <p:cNvPr id="15" name="Picture 14">
              <a:extLst>
                <a:ext uri="{FF2B5EF4-FFF2-40B4-BE49-F238E27FC236}">
                  <a16:creationId xmlns:a16="http://schemas.microsoft.com/office/drawing/2014/main" id="{F5DB73F1-7ADD-AF48-9064-00CDC7F240D7}"/>
                </a:ext>
              </a:extLst>
            </p:cNvPr>
            <p:cNvPicPr>
              <a:picLocks noChangeAspect="1"/>
            </p:cNvPicPr>
            <p:nvPr/>
          </p:nvPicPr>
          <p:blipFill>
            <a:blip r:embed="rId7" cstate="screen">
              <a:duotone>
                <a:schemeClr val="bg2">
                  <a:shade val="45000"/>
                  <a:satMod val="135000"/>
                </a:schemeClr>
                <a:prstClr val="white"/>
              </a:duotone>
              <a:extLst>
                <a:ext uri="{28A0092B-C50C-407E-A947-70E740481C1C}">
                  <a14:useLocalDpi xmlns:a14="http://schemas.microsoft.com/office/drawing/2010/main" val="0"/>
                </a:ext>
              </a:extLst>
            </a:blip>
            <a:stretch>
              <a:fillRect/>
            </a:stretch>
          </p:blipFill>
          <p:spPr>
            <a:xfrm>
              <a:off x="4157292" y="3306948"/>
              <a:ext cx="393968" cy="352083"/>
            </a:xfrm>
            <a:prstGeom prst="rect">
              <a:avLst/>
            </a:prstGeom>
          </p:spPr>
        </p:pic>
      </p:grpSp>
      <p:grpSp>
        <p:nvGrpSpPr>
          <p:cNvPr id="16" name="Group 15">
            <a:extLst>
              <a:ext uri="{FF2B5EF4-FFF2-40B4-BE49-F238E27FC236}">
                <a16:creationId xmlns:a16="http://schemas.microsoft.com/office/drawing/2014/main" id="{AF1D1F50-5946-3F4B-89DE-A95E07DBD4DC}"/>
              </a:ext>
            </a:extLst>
          </p:cNvPr>
          <p:cNvGrpSpPr/>
          <p:nvPr/>
        </p:nvGrpSpPr>
        <p:grpSpPr>
          <a:xfrm>
            <a:off x="8560321" y="1555162"/>
            <a:ext cx="1229252" cy="958951"/>
            <a:chOff x="6457950" y="3071230"/>
            <a:chExt cx="1229252" cy="958951"/>
          </a:xfrm>
        </p:grpSpPr>
        <p:pic>
          <p:nvPicPr>
            <p:cNvPr id="17" name="Picture 16">
              <a:extLst>
                <a:ext uri="{FF2B5EF4-FFF2-40B4-BE49-F238E27FC236}">
                  <a16:creationId xmlns:a16="http://schemas.microsoft.com/office/drawing/2014/main" id="{2C574CF8-6B24-7847-928F-2F8BB3DF41B2}"/>
                </a:ext>
              </a:extLst>
            </p:cNvPr>
            <p:cNvPicPr>
              <a:picLocks noChangeAspect="1"/>
            </p:cNvPicPr>
            <p:nvPr/>
          </p:nvPicPr>
          <p:blipFill rotWithShape="1">
            <a:blip r:embed="rId8" cstate="screen">
              <a:extLst>
                <a:ext uri="{28A0092B-C50C-407E-A947-70E740481C1C}">
                  <a14:useLocalDpi xmlns:a14="http://schemas.microsoft.com/office/drawing/2010/main" val="0"/>
                </a:ext>
              </a:extLst>
            </a:blip>
            <a:srcRect/>
            <a:stretch/>
          </p:blipFill>
          <p:spPr>
            <a:xfrm>
              <a:off x="6457950" y="3306948"/>
              <a:ext cx="1229252" cy="723233"/>
            </a:xfrm>
            <a:prstGeom prst="rect">
              <a:avLst/>
            </a:prstGeom>
          </p:spPr>
        </p:pic>
        <p:sp>
          <p:nvSpPr>
            <p:cNvPr id="18" name="Rectangle 17">
              <a:extLst>
                <a:ext uri="{FF2B5EF4-FFF2-40B4-BE49-F238E27FC236}">
                  <a16:creationId xmlns:a16="http://schemas.microsoft.com/office/drawing/2014/main" id="{D34002CD-F142-5246-88D6-E03B2E4AB41B}"/>
                </a:ext>
              </a:extLst>
            </p:cNvPr>
            <p:cNvSpPr/>
            <p:nvPr/>
          </p:nvSpPr>
          <p:spPr>
            <a:xfrm>
              <a:off x="7299602" y="3071230"/>
              <a:ext cx="387600" cy="29988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grpSp>
      <p:sp>
        <p:nvSpPr>
          <p:cNvPr id="19" name="Rectangle 18">
            <a:extLst>
              <a:ext uri="{FF2B5EF4-FFF2-40B4-BE49-F238E27FC236}">
                <a16:creationId xmlns:a16="http://schemas.microsoft.com/office/drawing/2014/main" id="{C702E77E-B421-E64A-A379-6D49B15EBCC0}"/>
              </a:ext>
            </a:extLst>
          </p:cNvPr>
          <p:cNvSpPr/>
          <p:nvPr/>
        </p:nvSpPr>
        <p:spPr>
          <a:xfrm>
            <a:off x="1267434" y="2605589"/>
            <a:ext cx="2295271" cy="1543923"/>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OUR FOCUS</a:t>
            </a:r>
          </a:p>
        </p:txBody>
      </p:sp>
      <p:sp>
        <p:nvSpPr>
          <p:cNvPr id="20" name="Rectangle 19">
            <a:extLst>
              <a:ext uri="{FF2B5EF4-FFF2-40B4-BE49-F238E27FC236}">
                <a16:creationId xmlns:a16="http://schemas.microsoft.com/office/drawing/2014/main" id="{FABA8BE7-3636-3E42-A064-A75510DFCB27}"/>
              </a:ext>
            </a:extLst>
          </p:cNvPr>
          <p:cNvSpPr/>
          <p:nvPr/>
        </p:nvSpPr>
        <p:spPr>
          <a:xfrm>
            <a:off x="1267434" y="4356562"/>
            <a:ext cx="2295271" cy="1461774"/>
          </a:xfrm>
          <a:prstGeom prst="rect">
            <a:avLst/>
          </a:prstGeom>
          <a:solidFill>
            <a:srgbClr val="8ABB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1"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OUR SOLUTION</a:t>
            </a:r>
          </a:p>
        </p:txBody>
      </p:sp>
      <p:sp>
        <p:nvSpPr>
          <p:cNvPr id="21" name="Rectangle 20">
            <a:extLst>
              <a:ext uri="{FF2B5EF4-FFF2-40B4-BE49-F238E27FC236}">
                <a16:creationId xmlns:a16="http://schemas.microsoft.com/office/drawing/2014/main" id="{796CFEE6-6F90-7747-83EF-936D148CCBC2}"/>
              </a:ext>
            </a:extLst>
          </p:cNvPr>
          <p:cNvSpPr/>
          <p:nvPr/>
        </p:nvSpPr>
        <p:spPr>
          <a:xfrm>
            <a:off x="3562705" y="2603007"/>
            <a:ext cx="6848729" cy="3222678"/>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grpSp>
        <p:nvGrpSpPr>
          <p:cNvPr id="22" name="Group 21">
            <a:extLst>
              <a:ext uri="{FF2B5EF4-FFF2-40B4-BE49-F238E27FC236}">
                <a16:creationId xmlns:a16="http://schemas.microsoft.com/office/drawing/2014/main" id="{5D3C85AA-3FD8-8E48-89CA-0DDC7A7617CF}"/>
              </a:ext>
            </a:extLst>
          </p:cNvPr>
          <p:cNvGrpSpPr/>
          <p:nvPr/>
        </p:nvGrpSpPr>
        <p:grpSpPr>
          <a:xfrm>
            <a:off x="5590724" y="2602588"/>
            <a:ext cx="236134" cy="3215749"/>
            <a:chOff x="4114798" y="2387285"/>
            <a:chExt cx="236134" cy="3215749"/>
          </a:xfrm>
        </p:grpSpPr>
        <p:sp>
          <p:nvSpPr>
            <p:cNvPr id="23" name="Rectangle 22">
              <a:extLst>
                <a:ext uri="{FF2B5EF4-FFF2-40B4-BE49-F238E27FC236}">
                  <a16:creationId xmlns:a16="http://schemas.microsoft.com/office/drawing/2014/main" id="{854AF53A-88FA-D04A-8951-00CF3BC1F368}"/>
                </a:ext>
              </a:extLst>
            </p:cNvPr>
            <p:cNvSpPr/>
            <p:nvPr/>
          </p:nvSpPr>
          <p:spPr>
            <a:xfrm>
              <a:off x="4114798" y="3919138"/>
              <a:ext cx="218429" cy="23176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24" name="Rectangle 23">
              <a:extLst>
                <a:ext uri="{FF2B5EF4-FFF2-40B4-BE49-F238E27FC236}">
                  <a16:creationId xmlns:a16="http://schemas.microsoft.com/office/drawing/2014/main" id="{D4577513-D7A9-F94E-B00A-DF016B86DCC5}"/>
                </a:ext>
              </a:extLst>
            </p:cNvPr>
            <p:cNvSpPr/>
            <p:nvPr/>
          </p:nvSpPr>
          <p:spPr>
            <a:xfrm>
              <a:off x="4114799" y="2387285"/>
              <a:ext cx="218429" cy="1551065"/>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5" name="Rectangle 24">
              <a:extLst>
                <a:ext uri="{FF2B5EF4-FFF2-40B4-BE49-F238E27FC236}">
                  <a16:creationId xmlns:a16="http://schemas.microsoft.com/office/drawing/2014/main" id="{B8DC0178-1B79-5940-8F45-ACB555585E41}"/>
                </a:ext>
              </a:extLst>
            </p:cNvPr>
            <p:cNvSpPr/>
            <p:nvPr/>
          </p:nvSpPr>
          <p:spPr>
            <a:xfrm>
              <a:off x="4114799" y="4141260"/>
              <a:ext cx="236133" cy="1461774"/>
            </a:xfrm>
            <a:prstGeom prst="rect">
              <a:avLst/>
            </a:prstGeom>
            <a:solidFill>
              <a:srgbClr val="8ABB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grpSp>
      <p:grpSp>
        <p:nvGrpSpPr>
          <p:cNvPr id="26" name="Group 25">
            <a:extLst>
              <a:ext uri="{FF2B5EF4-FFF2-40B4-BE49-F238E27FC236}">
                <a16:creationId xmlns:a16="http://schemas.microsoft.com/office/drawing/2014/main" id="{D133490A-C4B7-D447-9FDF-E37A0839BD08}"/>
              </a:ext>
            </a:extLst>
          </p:cNvPr>
          <p:cNvGrpSpPr/>
          <p:nvPr/>
        </p:nvGrpSpPr>
        <p:grpSpPr>
          <a:xfrm>
            <a:off x="7946965" y="2602588"/>
            <a:ext cx="229915" cy="3215749"/>
            <a:chOff x="4114798" y="2387285"/>
            <a:chExt cx="229915" cy="3215749"/>
          </a:xfrm>
        </p:grpSpPr>
        <p:sp>
          <p:nvSpPr>
            <p:cNvPr id="27" name="Rectangle 26">
              <a:extLst>
                <a:ext uri="{FF2B5EF4-FFF2-40B4-BE49-F238E27FC236}">
                  <a16:creationId xmlns:a16="http://schemas.microsoft.com/office/drawing/2014/main" id="{4F90DE41-3FD1-1841-965F-A248F6CA12AB}"/>
                </a:ext>
              </a:extLst>
            </p:cNvPr>
            <p:cNvSpPr/>
            <p:nvPr/>
          </p:nvSpPr>
          <p:spPr>
            <a:xfrm>
              <a:off x="4114798" y="3919138"/>
              <a:ext cx="218429" cy="23176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8" name="Rectangle 27">
              <a:extLst>
                <a:ext uri="{FF2B5EF4-FFF2-40B4-BE49-F238E27FC236}">
                  <a16:creationId xmlns:a16="http://schemas.microsoft.com/office/drawing/2014/main" id="{F46D0640-56BF-994D-A58C-36F444738B65}"/>
                </a:ext>
              </a:extLst>
            </p:cNvPr>
            <p:cNvSpPr/>
            <p:nvPr/>
          </p:nvSpPr>
          <p:spPr>
            <a:xfrm>
              <a:off x="4114799" y="2387285"/>
              <a:ext cx="218429" cy="164095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9" name="Rectangle 28">
              <a:extLst>
                <a:ext uri="{FF2B5EF4-FFF2-40B4-BE49-F238E27FC236}">
                  <a16:creationId xmlns:a16="http://schemas.microsoft.com/office/drawing/2014/main" id="{17FDD6C5-84F4-7E41-AF9E-9F87D70E14ED}"/>
                </a:ext>
              </a:extLst>
            </p:cNvPr>
            <p:cNvSpPr/>
            <p:nvPr/>
          </p:nvSpPr>
          <p:spPr>
            <a:xfrm>
              <a:off x="4126374" y="4133603"/>
              <a:ext cx="218339" cy="1469431"/>
            </a:xfrm>
            <a:prstGeom prst="rect">
              <a:avLst/>
            </a:prstGeom>
            <a:solidFill>
              <a:srgbClr val="8ABB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grpSp>
      <p:grpSp>
        <p:nvGrpSpPr>
          <p:cNvPr id="30" name="Group 29">
            <a:extLst>
              <a:ext uri="{FF2B5EF4-FFF2-40B4-BE49-F238E27FC236}">
                <a16:creationId xmlns:a16="http://schemas.microsoft.com/office/drawing/2014/main" id="{6F39EC81-5EA4-1D4C-A9F4-F8C47600499E}"/>
              </a:ext>
            </a:extLst>
          </p:cNvPr>
          <p:cNvGrpSpPr/>
          <p:nvPr/>
        </p:nvGrpSpPr>
        <p:grpSpPr>
          <a:xfrm>
            <a:off x="10173435" y="2593723"/>
            <a:ext cx="237842" cy="3231963"/>
            <a:chOff x="4095387" y="2387285"/>
            <a:chExt cx="237842" cy="3231963"/>
          </a:xfrm>
        </p:grpSpPr>
        <p:sp>
          <p:nvSpPr>
            <p:cNvPr id="31" name="Rectangle 30">
              <a:extLst>
                <a:ext uri="{FF2B5EF4-FFF2-40B4-BE49-F238E27FC236}">
                  <a16:creationId xmlns:a16="http://schemas.microsoft.com/office/drawing/2014/main" id="{90A6F19E-6E77-E54A-A224-740BB134744B}"/>
                </a:ext>
              </a:extLst>
            </p:cNvPr>
            <p:cNvSpPr/>
            <p:nvPr/>
          </p:nvSpPr>
          <p:spPr>
            <a:xfrm>
              <a:off x="4095387" y="4089947"/>
              <a:ext cx="237842" cy="1529301"/>
            </a:xfrm>
            <a:prstGeom prst="rect">
              <a:avLst/>
            </a:prstGeom>
            <a:solidFill>
              <a:srgbClr val="8ABB4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sp>
          <p:nvSpPr>
            <p:cNvPr id="32" name="Rectangle 31">
              <a:extLst>
                <a:ext uri="{FF2B5EF4-FFF2-40B4-BE49-F238E27FC236}">
                  <a16:creationId xmlns:a16="http://schemas.microsoft.com/office/drawing/2014/main" id="{C8EDE48A-8981-204E-9130-A597D6CB1D7F}"/>
                </a:ext>
              </a:extLst>
            </p:cNvPr>
            <p:cNvSpPr/>
            <p:nvPr/>
          </p:nvSpPr>
          <p:spPr>
            <a:xfrm>
              <a:off x="4114798" y="3919138"/>
              <a:ext cx="218429" cy="23176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33" name="Rectangle 32">
              <a:extLst>
                <a:ext uri="{FF2B5EF4-FFF2-40B4-BE49-F238E27FC236}">
                  <a16:creationId xmlns:a16="http://schemas.microsoft.com/office/drawing/2014/main" id="{9B9DB15C-F142-BE4D-9B12-BF1B6969F4DD}"/>
                </a:ext>
              </a:extLst>
            </p:cNvPr>
            <p:cNvSpPr/>
            <p:nvPr/>
          </p:nvSpPr>
          <p:spPr>
            <a:xfrm>
              <a:off x="4114799" y="2387285"/>
              <a:ext cx="218429" cy="155706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FFFFFF"/>
                </a:solidFill>
                <a:effectLst/>
                <a:uLnTx/>
                <a:uFillTx/>
                <a:latin typeface="Trebuchet MS" panose="020B0603020202020204"/>
                <a:ea typeface="+mn-ea"/>
                <a:cs typeface="+mn-cs"/>
              </a:endParaRPr>
            </a:p>
          </p:txBody>
        </p:sp>
      </p:grpSp>
      <p:sp>
        <p:nvSpPr>
          <p:cNvPr id="34" name="Title 1">
            <a:extLst>
              <a:ext uri="{FF2B5EF4-FFF2-40B4-BE49-F238E27FC236}">
                <a16:creationId xmlns:a16="http://schemas.microsoft.com/office/drawing/2014/main" id="{821E1C87-DF52-B241-BFFD-FA1859D9AB33}"/>
              </a:ext>
            </a:extLst>
          </p:cNvPr>
          <p:cNvSpPr txBox="1">
            <a:spLocks/>
          </p:cNvSpPr>
          <p:nvPr/>
        </p:nvSpPr>
        <p:spPr>
          <a:xfrm>
            <a:off x="3703628" y="3205076"/>
            <a:ext cx="1726953" cy="352453"/>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SemiBold" charset="0"/>
                <a:cs typeface="Raleway SemiBold" charset="0"/>
              </a:rPr>
              <a:t>Crop Insurance</a:t>
            </a:r>
          </a:p>
        </p:txBody>
      </p:sp>
      <p:sp>
        <p:nvSpPr>
          <p:cNvPr id="35" name="Title 1">
            <a:extLst>
              <a:ext uri="{FF2B5EF4-FFF2-40B4-BE49-F238E27FC236}">
                <a16:creationId xmlns:a16="http://schemas.microsoft.com/office/drawing/2014/main" id="{7527118C-32BD-B14E-85B8-61FE18B0997E}"/>
              </a:ext>
            </a:extLst>
          </p:cNvPr>
          <p:cNvSpPr txBox="1">
            <a:spLocks/>
          </p:cNvSpPr>
          <p:nvPr/>
        </p:nvSpPr>
        <p:spPr>
          <a:xfrm>
            <a:off x="5809154" y="3231980"/>
            <a:ext cx="2277071" cy="361456"/>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550" b="1" i="0" u="none" strike="noStrike" kern="1200" cap="none" spc="0" normalizeH="0" baseline="0" noProof="0" dirty="0">
                <a:ln>
                  <a:noFill/>
                </a:ln>
                <a:solidFill>
                  <a:srgbClr val="000000"/>
                </a:solidFill>
                <a:effectLst/>
                <a:uLnTx/>
                <a:uFillTx/>
                <a:latin typeface="Raleway SemiBold" panose="020B0503030101060003" pitchFamily="34" charset="77"/>
                <a:ea typeface="Raleway SemiBold" charset="0"/>
                <a:cs typeface="Raleway SemiBold" charset="0"/>
              </a:rPr>
              <a:t>Ag Lending / Finance</a:t>
            </a:r>
          </a:p>
        </p:txBody>
      </p:sp>
      <p:sp>
        <p:nvSpPr>
          <p:cNvPr id="36" name="Title 1">
            <a:extLst>
              <a:ext uri="{FF2B5EF4-FFF2-40B4-BE49-F238E27FC236}">
                <a16:creationId xmlns:a16="http://schemas.microsoft.com/office/drawing/2014/main" id="{16EBC202-2FB6-0E41-8BAA-04EC9AC360F1}"/>
              </a:ext>
            </a:extLst>
          </p:cNvPr>
          <p:cNvSpPr txBox="1">
            <a:spLocks/>
          </p:cNvSpPr>
          <p:nvPr/>
        </p:nvSpPr>
        <p:spPr>
          <a:xfrm>
            <a:off x="8306492" y="2816555"/>
            <a:ext cx="1847896" cy="1152179"/>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1500"/>
              </a:spcAft>
              <a:buClr>
                <a:srgbClr val="FFFFFF">
                  <a:lumMod val="95000"/>
                </a:srgbClr>
              </a:buClr>
              <a:buSzPct val="40000"/>
              <a:buFontTx/>
              <a:buNone/>
              <a:tabLst/>
              <a:defRPr/>
            </a:pPr>
            <a:r>
              <a:rPr kumimoji="0" lang="en-US" sz="1550" b="1" i="0" u="none" strike="noStrike" kern="1200" cap="none" spc="0" normalizeH="0" baseline="0" noProof="0" dirty="0">
                <a:ln>
                  <a:noFill/>
                </a:ln>
                <a:solidFill>
                  <a:srgbClr val="000000"/>
                </a:solidFill>
                <a:effectLst/>
                <a:uLnTx/>
                <a:uFillTx/>
                <a:latin typeface="Raleway SemiBold" panose="020B0503030101060003" pitchFamily="34" charset="77"/>
                <a:ea typeface="Raleway SemiBold" charset="0"/>
                <a:cs typeface="Raleway SemiBold" charset="0"/>
              </a:rPr>
              <a:t>Land Evaluation</a:t>
            </a:r>
          </a:p>
          <a:p>
            <a:pPr marL="0" marR="0" lvl="0" indent="0" algn="l" defTabSz="914400" rtl="0" eaLnBrk="1" fontAlgn="auto" latinLnBrk="0" hangingPunct="1">
              <a:lnSpc>
                <a:spcPct val="90000"/>
              </a:lnSpc>
              <a:spcBef>
                <a:spcPct val="0"/>
              </a:spcBef>
              <a:spcAft>
                <a:spcPts val="1500"/>
              </a:spcAft>
              <a:buClr>
                <a:srgbClr val="FFFFFF">
                  <a:lumMod val="95000"/>
                </a:srgbClr>
              </a:buClr>
              <a:buSzPct val="40000"/>
              <a:buFontTx/>
              <a:buNone/>
              <a:tabLst/>
              <a:defRPr/>
            </a:pPr>
            <a:r>
              <a:rPr kumimoji="0" lang="en-US" sz="1550" b="1" i="0" u="none" strike="noStrike" kern="1200" cap="none" spc="0" normalizeH="0" baseline="0" noProof="0" dirty="0">
                <a:ln>
                  <a:noFill/>
                </a:ln>
                <a:solidFill>
                  <a:srgbClr val="000000"/>
                </a:solidFill>
                <a:effectLst/>
                <a:uLnTx/>
                <a:uFillTx/>
                <a:latin typeface="Raleway SemiBold" panose="020B0503030101060003" pitchFamily="34" charset="77"/>
                <a:ea typeface="Raleway SemiBold" charset="0"/>
                <a:cs typeface="Raleway SemiBold" charset="0"/>
              </a:rPr>
              <a:t>Ag Technology</a:t>
            </a:r>
          </a:p>
          <a:p>
            <a:pPr marL="0" marR="0" lvl="0" indent="0" algn="l" defTabSz="914400" rtl="0" eaLnBrk="1" fontAlgn="auto" latinLnBrk="0" hangingPunct="1">
              <a:lnSpc>
                <a:spcPct val="90000"/>
              </a:lnSpc>
              <a:spcBef>
                <a:spcPct val="0"/>
              </a:spcBef>
              <a:spcAft>
                <a:spcPts val="1500"/>
              </a:spcAft>
              <a:buClr>
                <a:srgbClr val="FFFFFF">
                  <a:lumMod val="95000"/>
                </a:srgbClr>
              </a:buClr>
              <a:buSzPct val="40000"/>
              <a:buFontTx/>
              <a:buNone/>
              <a:tabLst/>
              <a:defRPr/>
            </a:pPr>
            <a:r>
              <a:rPr kumimoji="0" lang="en-US" sz="1550" b="1" i="0" u="none" strike="noStrike" kern="1200" cap="none" spc="0" normalizeH="0" baseline="0" noProof="0" dirty="0">
                <a:ln>
                  <a:noFill/>
                </a:ln>
                <a:solidFill>
                  <a:srgbClr val="000000"/>
                </a:solidFill>
                <a:effectLst/>
                <a:uLnTx/>
                <a:uFillTx/>
                <a:latin typeface="Raleway SemiBold" panose="020B0503030101060003" pitchFamily="34" charset="77"/>
                <a:ea typeface="Raleway SemiBold" charset="0"/>
                <a:cs typeface="Raleway SemiBold" charset="0"/>
              </a:rPr>
              <a:t>Grain Distribution</a:t>
            </a:r>
          </a:p>
        </p:txBody>
      </p:sp>
      <p:sp>
        <p:nvSpPr>
          <p:cNvPr id="37" name="Title 1">
            <a:extLst>
              <a:ext uri="{FF2B5EF4-FFF2-40B4-BE49-F238E27FC236}">
                <a16:creationId xmlns:a16="http://schemas.microsoft.com/office/drawing/2014/main" id="{6579E467-1988-874C-A687-E15023BCA6A7}"/>
              </a:ext>
            </a:extLst>
          </p:cNvPr>
          <p:cNvSpPr txBox="1">
            <a:spLocks/>
          </p:cNvSpPr>
          <p:nvPr/>
        </p:nvSpPr>
        <p:spPr>
          <a:xfrm>
            <a:off x="3669514" y="4419120"/>
            <a:ext cx="1920406" cy="271208"/>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Loss Reserving Value</a:t>
            </a:r>
          </a:p>
        </p:txBody>
      </p:sp>
      <p:sp>
        <p:nvSpPr>
          <p:cNvPr id="38" name="Title 1">
            <a:extLst>
              <a:ext uri="{FF2B5EF4-FFF2-40B4-BE49-F238E27FC236}">
                <a16:creationId xmlns:a16="http://schemas.microsoft.com/office/drawing/2014/main" id="{C7AE448B-1455-6340-8EA8-9A4CFC89494C}"/>
              </a:ext>
            </a:extLst>
          </p:cNvPr>
          <p:cNvSpPr txBox="1">
            <a:spLocks/>
          </p:cNvSpPr>
          <p:nvPr/>
        </p:nvSpPr>
        <p:spPr>
          <a:xfrm>
            <a:off x="3658086" y="5371920"/>
            <a:ext cx="1811522" cy="313120"/>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Risk Management</a:t>
            </a:r>
          </a:p>
        </p:txBody>
      </p:sp>
      <p:sp>
        <p:nvSpPr>
          <p:cNvPr id="39" name="Title 1">
            <a:extLst>
              <a:ext uri="{FF2B5EF4-FFF2-40B4-BE49-F238E27FC236}">
                <a16:creationId xmlns:a16="http://schemas.microsoft.com/office/drawing/2014/main" id="{1578C86B-98D9-1E49-9BDD-6CA99B265494}"/>
              </a:ext>
            </a:extLst>
          </p:cNvPr>
          <p:cNvSpPr txBox="1">
            <a:spLocks/>
          </p:cNvSpPr>
          <p:nvPr/>
        </p:nvSpPr>
        <p:spPr>
          <a:xfrm>
            <a:off x="3659438" y="5025057"/>
            <a:ext cx="1809512" cy="367210"/>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Yield Loss Estimate </a:t>
            </a:r>
          </a:p>
        </p:txBody>
      </p:sp>
      <p:sp>
        <p:nvSpPr>
          <p:cNvPr id="40" name="Title 1">
            <a:extLst>
              <a:ext uri="{FF2B5EF4-FFF2-40B4-BE49-F238E27FC236}">
                <a16:creationId xmlns:a16="http://schemas.microsoft.com/office/drawing/2014/main" id="{A7DF29B1-5995-B24B-BC85-6389E493A684}"/>
              </a:ext>
            </a:extLst>
          </p:cNvPr>
          <p:cNvSpPr txBox="1">
            <a:spLocks/>
          </p:cNvSpPr>
          <p:nvPr/>
        </p:nvSpPr>
        <p:spPr>
          <a:xfrm>
            <a:off x="3669515" y="4684174"/>
            <a:ext cx="1834965" cy="398345"/>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Claim Adjustments</a:t>
            </a:r>
          </a:p>
        </p:txBody>
      </p:sp>
      <p:sp>
        <p:nvSpPr>
          <p:cNvPr id="41" name="Title 1">
            <a:extLst>
              <a:ext uri="{FF2B5EF4-FFF2-40B4-BE49-F238E27FC236}">
                <a16:creationId xmlns:a16="http://schemas.microsoft.com/office/drawing/2014/main" id="{D22B6F37-8B2D-A44C-8E87-924C110BA596}"/>
              </a:ext>
            </a:extLst>
          </p:cNvPr>
          <p:cNvSpPr txBox="1">
            <a:spLocks/>
          </p:cNvSpPr>
          <p:nvPr/>
        </p:nvSpPr>
        <p:spPr>
          <a:xfrm>
            <a:off x="5911234" y="5323039"/>
            <a:ext cx="1811522" cy="398346"/>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Volatility Index</a:t>
            </a:r>
          </a:p>
        </p:txBody>
      </p:sp>
      <p:sp>
        <p:nvSpPr>
          <p:cNvPr id="42" name="Title 1">
            <a:extLst>
              <a:ext uri="{FF2B5EF4-FFF2-40B4-BE49-F238E27FC236}">
                <a16:creationId xmlns:a16="http://schemas.microsoft.com/office/drawing/2014/main" id="{108365F1-B89A-4F4B-9A9D-54FCBDE69FD9}"/>
              </a:ext>
            </a:extLst>
          </p:cNvPr>
          <p:cNvSpPr txBox="1">
            <a:spLocks/>
          </p:cNvSpPr>
          <p:nvPr/>
        </p:nvSpPr>
        <p:spPr>
          <a:xfrm>
            <a:off x="5926041" y="4348906"/>
            <a:ext cx="1539464" cy="357839"/>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Risk Score</a:t>
            </a:r>
          </a:p>
        </p:txBody>
      </p:sp>
      <p:sp>
        <p:nvSpPr>
          <p:cNvPr id="43" name="Title 1">
            <a:extLst>
              <a:ext uri="{FF2B5EF4-FFF2-40B4-BE49-F238E27FC236}">
                <a16:creationId xmlns:a16="http://schemas.microsoft.com/office/drawing/2014/main" id="{944B25C3-7CD4-A74A-8CE5-4EFA427091AC}"/>
              </a:ext>
            </a:extLst>
          </p:cNvPr>
          <p:cNvSpPr txBox="1">
            <a:spLocks/>
          </p:cNvSpPr>
          <p:nvPr/>
        </p:nvSpPr>
        <p:spPr>
          <a:xfrm>
            <a:off x="5905749" y="4675069"/>
            <a:ext cx="2162351" cy="371116"/>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Loan Default Prediction</a:t>
            </a:r>
          </a:p>
        </p:txBody>
      </p:sp>
      <p:sp>
        <p:nvSpPr>
          <p:cNvPr id="44" name="Title 1">
            <a:extLst>
              <a:ext uri="{FF2B5EF4-FFF2-40B4-BE49-F238E27FC236}">
                <a16:creationId xmlns:a16="http://schemas.microsoft.com/office/drawing/2014/main" id="{AB364782-6AC6-5E42-A986-D60678BF3D0C}"/>
              </a:ext>
            </a:extLst>
          </p:cNvPr>
          <p:cNvSpPr txBox="1">
            <a:spLocks/>
          </p:cNvSpPr>
          <p:nvPr/>
        </p:nvSpPr>
        <p:spPr>
          <a:xfrm>
            <a:off x="5906068" y="5057984"/>
            <a:ext cx="1972252" cy="276631"/>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Management Index</a:t>
            </a:r>
          </a:p>
        </p:txBody>
      </p:sp>
      <p:sp>
        <p:nvSpPr>
          <p:cNvPr id="45" name="Title 1">
            <a:extLst>
              <a:ext uri="{FF2B5EF4-FFF2-40B4-BE49-F238E27FC236}">
                <a16:creationId xmlns:a16="http://schemas.microsoft.com/office/drawing/2014/main" id="{372153F2-44F9-1345-B88A-0EF096235402}"/>
              </a:ext>
            </a:extLst>
          </p:cNvPr>
          <p:cNvSpPr txBox="1">
            <a:spLocks/>
          </p:cNvSpPr>
          <p:nvPr/>
        </p:nvSpPr>
        <p:spPr>
          <a:xfrm>
            <a:off x="8245290" y="4429066"/>
            <a:ext cx="1970303" cy="266917"/>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Most Valuable Land</a:t>
            </a:r>
          </a:p>
        </p:txBody>
      </p:sp>
      <p:sp>
        <p:nvSpPr>
          <p:cNvPr id="46" name="Title 1">
            <a:extLst>
              <a:ext uri="{FF2B5EF4-FFF2-40B4-BE49-F238E27FC236}">
                <a16:creationId xmlns:a16="http://schemas.microsoft.com/office/drawing/2014/main" id="{71E503F8-3D48-F546-A1DB-B98D94B974C9}"/>
              </a:ext>
            </a:extLst>
          </p:cNvPr>
          <p:cNvSpPr txBox="1">
            <a:spLocks/>
          </p:cNvSpPr>
          <p:nvPr/>
        </p:nvSpPr>
        <p:spPr>
          <a:xfrm>
            <a:off x="8209474" y="4810320"/>
            <a:ext cx="2019191" cy="360454"/>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Value-add to Famers</a:t>
            </a:r>
          </a:p>
        </p:txBody>
      </p:sp>
      <p:sp>
        <p:nvSpPr>
          <p:cNvPr id="47" name="Title 1">
            <a:extLst>
              <a:ext uri="{FF2B5EF4-FFF2-40B4-BE49-F238E27FC236}">
                <a16:creationId xmlns:a16="http://schemas.microsoft.com/office/drawing/2014/main" id="{1E523EBB-A70C-224C-97A5-AE9804E3485E}"/>
              </a:ext>
            </a:extLst>
          </p:cNvPr>
          <p:cNvSpPr txBox="1">
            <a:spLocks/>
          </p:cNvSpPr>
          <p:nvPr/>
        </p:nvSpPr>
        <p:spPr>
          <a:xfrm>
            <a:off x="8159561" y="5157396"/>
            <a:ext cx="2063274" cy="566611"/>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90000"/>
              </a:lnSpc>
              <a:spcBef>
                <a:spcPct val="0"/>
              </a:spcBef>
              <a:spcAft>
                <a:spcPts val="300"/>
              </a:spcAft>
              <a:buClr>
                <a:srgbClr val="FFFFFF">
                  <a:lumMod val="95000"/>
                </a:srgbClr>
              </a:buClr>
              <a:buSzPct val="40000"/>
              <a:buFontTx/>
              <a:buNone/>
              <a:tabLst/>
              <a:defRPr/>
            </a:pPr>
            <a:r>
              <a:rPr kumimoji="0" lang="en-US" sz="1400" b="0" i="1" u="none" strike="noStrike" kern="1200" cap="none" spc="0" normalizeH="0" baseline="0" noProof="0" dirty="0">
                <a:ln>
                  <a:noFill/>
                </a:ln>
                <a:solidFill>
                  <a:srgbClr val="000000"/>
                </a:solidFill>
                <a:effectLst/>
                <a:uLnTx/>
                <a:uFillTx/>
                <a:latin typeface="Raleway Medium" panose="020B0503030101060003" pitchFamily="34" charset="77"/>
                <a:ea typeface="Raleway SemiBold" charset="0"/>
                <a:cs typeface="Raleway SemiBold" charset="0"/>
              </a:rPr>
              <a:t>Supply Side Economics</a:t>
            </a:r>
          </a:p>
        </p:txBody>
      </p:sp>
      <p:sp>
        <p:nvSpPr>
          <p:cNvPr id="48" name="Rectangle 47">
            <a:extLst>
              <a:ext uri="{FF2B5EF4-FFF2-40B4-BE49-F238E27FC236}">
                <a16:creationId xmlns:a16="http://schemas.microsoft.com/office/drawing/2014/main" id="{ADA115A4-1F31-BF41-9F8C-8E09587CF34E}"/>
              </a:ext>
            </a:extLst>
          </p:cNvPr>
          <p:cNvSpPr/>
          <p:nvPr/>
        </p:nvSpPr>
        <p:spPr>
          <a:xfrm>
            <a:off x="3562547" y="4143185"/>
            <a:ext cx="6848886" cy="21615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49" name="Right Triangle 48">
            <a:extLst>
              <a:ext uri="{FF2B5EF4-FFF2-40B4-BE49-F238E27FC236}">
                <a16:creationId xmlns:a16="http://schemas.microsoft.com/office/drawing/2014/main" id="{3D091D9C-D1E8-014A-BEC3-80E3A611E122}"/>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1173945448"/>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bg>
      <p:bgPr>
        <a:blipFill dpi="0" rotWithShape="1">
          <a:blip r:embed="rId3" cstate="print">
            <a:extLst>
              <a:ext uri="{28A0092B-C50C-407E-A947-70E740481C1C}">
                <a14:useLocalDpi xmlns:a14="http://schemas.microsoft.com/office/drawing/2010/main" val="0"/>
              </a:ext>
            </a:extLst>
          </a:blip>
          <a:srcRect/>
          <a:stretch>
            <a:fillRect l="-17000" r="-17000"/>
          </a:stretch>
        </a:blipFill>
        <a:effectLst/>
      </p:bgPr>
    </p:bg>
    <p:spTree>
      <p:nvGrpSpPr>
        <p:cNvPr id="1" name=""/>
        <p:cNvGrpSpPr/>
        <p:nvPr/>
      </p:nvGrpSpPr>
      <p:grpSpPr>
        <a:xfrm>
          <a:off x="0" y="0"/>
          <a:ext cx="0" cy="0"/>
          <a:chOff x="0" y="0"/>
          <a:chExt cx="0" cy="0"/>
        </a:xfrm>
      </p:grpSpPr>
      <p:sp>
        <p:nvSpPr>
          <p:cNvPr id="6" name="Shape 217">
            <a:extLst>
              <a:ext uri="{FF2B5EF4-FFF2-40B4-BE49-F238E27FC236}">
                <a16:creationId xmlns:a16="http://schemas.microsoft.com/office/drawing/2014/main" id="{B9EF93B5-9385-454D-A594-7BA03726A582}"/>
              </a:ext>
            </a:extLst>
          </p:cNvPr>
          <p:cNvSpPr/>
          <p:nvPr/>
        </p:nvSpPr>
        <p:spPr>
          <a:xfrm>
            <a:off x="787156" y="1482675"/>
            <a:ext cx="5369886" cy="3149901"/>
          </a:xfrm>
          <a:prstGeom prst="rect">
            <a:avLst/>
          </a:prstGeom>
          <a:ln w="12700">
            <a:miter lim="400000"/>
          </a:ln>
          <a:extLst>
            <a:ext uri="{C572A759-6A51-4108-AA02-DFA0A04FC94B}">
              <ma14:wrappingTextBoxFlag xmlns:ma14="http://schemas.microsoft.com/office/mac/drawingml/2011/main" xmlns="" val="1"/>
            </a:ext>
          </a:extLst>
        </p:spPr>
        <p:txBody>
          <a:bodyPr wrap="square" lIns="35719" tIns="35719" rIns="35719" bIns="35719"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Insights</a:t>
            </a: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Products and Services</a:t>
            </a: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Tools</a:t>
            </a: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32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p:txBody>
      </p:sp>
      <p:sp>
        <p:nvSpPr>
          <p:cNvPr id="10" name="Shape 217">
            <a:extLst>
              <a:ext uri="{FF2B5EF4-FFF2-40B4-BE49-F238E27FC236}">
                <a16:creationId xmlns:a16="http://schemas.microsoft.com/office/drawing/2014/main" id="{4643DE13-3969-C74D-8CB6-4C214E65FC4C}"/>
              </a:ext>
            </a:extLst>
          </p:cNvPr>
          <p:cNvSpPr/>
          <p:nvPr/>
        </p:nvSpPr>
        <p:spPr>
          <a:xfrm>
            <a:off x="0" y="62584"/>
            <a:ext cx="12192000" cy="687689"/>
          </a:xfrm>
          <a:prstGeom prst="rect">
            <a:avLst/>
          </a:prstGeom>
          <a:ln w="12700">
            <a:miter lim="400000"/>
          </a:ln>
          <a:extLst>
            <a:ext uri="{C572A759-6A51-4108-AA02-DFA0A04FC94B}">
              <ma14:wrappingTextBoxFlag xmlns:ma14="http://schemas.microsoft.com/office/mac/drawingml/2011/main" xmlns="" val="1"/>
            </a:ext>
          </a:extLst>
        </p:spPr>
        <p:txBody>
          <a:bodyPr wrap="square" lIns="35719" tIns="35719" rIns="35719" bIns="35719" anchor="ctr">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40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charset="0"/>
                <a:ea typeface="Raleway Medium" charset="0"/>
                <a:cs typeface="Raleway Medium" charset="0"/>
              </a:rPr>
              <a:t>Focus on </a:t>
            </a:r>
            <a:r>
              <a:rPr kumimoji="0" lang="en-US" sz="40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charset="0"/>
                <a:ea typeface="Raleway Medium" charset="0"/>
                <a:cs typeface="Raleway Medium" charset="0"/>
              </a:rPr>
              <a:t>Supply Side </a:t>
            </a:r>
            <a:r>
              <a:rPr kumimoji="0" lang="en-US" sz="40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charset="0"/>
                <a:ea typeface="Raleway Medium" charset="0"/>
                <a:cs typeface="Raleway Medium" charset="0"/>
              </a:rPr>
              <a:t>of Grain Merchandising </a:t>
            </a:r>
          </a:p>
        </p:txBody>
      </p:sp>
      <p:sp>
        <p:nvSpPr>
          <p:cNvPr id="7" name="Shape 217">
            <a:extLst>
              <a:ext uri="{FF2B5EF4-FFF2-40B4-BE49-F238E27FC236}">
                <a16:creationId xmlns:a16="http://schemas.microsoft.com/office/drawing/2014/main" id="{426AB1D9-82FC-E843-87FB-6EF2459C4E75}"/>
              </a:ext>
            </a:extLst>
          </p:cNvPr>
          <p:cNvSpPr/>
          <p:nvPr/>
        </p:nvSpPr>
        <p:spPr>
          <a:xfrm>
            <a:off x="5790700" y="1437085"/>
            <a:ext cx="5614144" cy="2872902"/>
          </a:xfrm>
          <a:prstGeom prst="rect">
            <a:avLst/>
          </a:prstGeom>
          <a:ln w="12700">
            <a:miter lim="400000"/>
          </a:ln>
          <a:extLst>
            <a:ext uri="{C572A759-6A51-4108-AA02-DFA0A04FC94B}">
              <ma14:wrappingTextBoxFlag xmlns:ma14="http://schemas.microsoft.com/office/mac/drawingml/2011/main" xmlns="" val="1"/>
            </a:ext>
          </a:extLst>
        </p:spPr>
        <p:txBody>
          <a:bodyPr wrap="square" lIns="35719" tIns="35719" rIns="35719" bIns="35719" anchor="ctr">
            <a:spAutoFit/>
          </a:bodyPr>
          <a:lstStyle/>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Managing risk exposure </a:t>
            </a:r>
          </a:p>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Pricing decisions</a:t>
            </a: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0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Grounded in field-level data </a:t>
            </a:r>
          </a:p>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Value-added return to customers</a:t>
            </a: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0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0" marR="0" lvl="0" indent="0" algn="l" defTabSz="9144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endParaRPr>
          </a:p>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Sales prospecting</a:t>
            </a:r>
          </a:p>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Brokerage services</a:t>
            </a:r>
          </a:p>
          <a:p>
            <a:pPr marL="342900" marR="0" lvl="0" indent="-342900" algn="l" defTabSz="914400" rtl="0" eaLnBrk="1" fontAlgn="auto" latinLnBrk="0" hangingPunct="1">
              <a:lnSpc>
                <a:spcPct val="100000"/>
              </a:lnSpc>
              <a:spcBef>
                <a:spcPts val="0"/>
              </a:spcBef>
              <a:spcAft>
                <a:spcPts val="0"/>
              </a:spcAft>
              <a:buClrTx/>
              <a:buSzTx/>
              <a:buFont typeface="Wingdings" pitchFamily="2" charset="2"/>
              <a:buChar char="§"/>
              <a:tabLst/>
              <a:defRPr sz="1800">
                <a:solidFill>
                  <a:srgbClr val="000000"/>
                </a:solidFill>
                <a:effectLst/>
              </a:defRPr>
            </a:pPr>
            <a:r>
              <a:rPr kumimoji="0" lang="en-US" sz="1800" b="0" i="1"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Raleway Medium" charset="0"/>
                <a:cs typeface="Raleway Medium" charset="0"/>
              </a:rPr>
              <a:t>Trading</a:t>
            </a:r>
          </a:p>
        </p:txBody>
      </p:sp>
      <p:cxnSp>
        <p:nvCxnSpPr>
          <p:cNvPr id="3" name="Straight Connector 2">
            <a:extLst>
              <a:ext uri="{FF2B5EF4-FFF2-40B4-BE49-F238E27FC236}">
                <a16:creationId xmlns:a16="http://schemas.microsoft.com/office/drawing/2014/main" id="{F44DFA80-571D-F147-B9D9-BA26A06A5C6C}"/>
              </a:ext>
            </a:extLst>
          </p:cNvPr>
          <p:cNvCxnSpPr>
            <a:cxnSpLocks/>
          </p:cNvCxnSpPr>
          <p:nvPr/>
        </p:nvCxnSpPr>
        <p:spPr>
          <a:xfrm>
            <a:off x="787156" y="3335715"/>
            <a:ext cx="9542707" cy="0"/>
          </a:xfrm>
          <a:prstGeom prst="line">
            <a:avLst/>
          </a:prstGeom>
          <a:ln>
            <a:solidFill>
              <a:schemeClr val="bg2">
                <a:lumMod val="75000"/>
              </a:schemeClr>
            </a:solidFill>
          </a:ln>
        </p:spPr>
        <p:style>
          <a:lnRef idx="1">
            <a:schemeClr val="accent1"/>
          </a:lnRef>
          <a:fillRef idx="0">
            <a:schemeClr val="accent1"/>
          </a:fillRef>
          <a:effectRef idx="0">
            <a:schemeClr val="accent1"/>
          </a:effectRef>
          <a:fontRef idx="minor">
            <a:schemeClr val="tx1"/>
          </a:fontRef>
        </p:style>
      </p:cxnSp>
      <p:pic>
        <p:nvPicPr>
          <p:cNvPr id="8" name="pasted-image.pdf">
            <a:extLst>
              <a:ext uri="{FF2B5EF4-FFF2-40B4-BE49-F238E27FC236}">
                <a16:creationId xmlns:a16="http://schemas.microsoft.com/office/drawing/2014/main" id="{336D9416-5B83-EB49-969B-143F7356A81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cxnSp>
        <p:nvCxnSpPr>
          <p:cNvPr id="11" name="Straight Connector 10">
            <a:extLst>
              <a:ext uri="{FF2B5EF4-FFF2-40B4-BE49-F238E27FC236}">
                <a16:creationId xmlns:a16="http://schemas.microsoft.com/office/drawing/2014/main" id="{3B538820-0D9F-6349-8919-C7AB493A5E7C}"/>
              </a:ext>
            </a:extLst>
          </p:cNvPr>
          <p:cNvCxnSpPr>
            <a:cxnSpLocks/>
          </p:cNvCxnSpPr>
          <p:nvPr/>
        </p:nvCxnSpPr>
        <p:spPr>
          <a:xfrm>
            <a:off x="787156" y="2245104"/>
            <a:ext cx="9542707" cy="0"/>
          </a:xfrm>
          <a:prstGeom prst="line">
            <a:avLst/>
          </a:prstGeom>
          <a:ln>
            <a:solidFill>
              <a:schemeClr val="bg2">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63102398"/>
      </p:ext>
    </p:extLst>
  </p:cSld>
  <p:clrMapOvr>
    <a:masterClrMapping/>
  </p:clrMapOvr>
  <p:transition spd="med"/>
</p:sld>
</file>

<file path=ppt/slides/slide5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1</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US Crop Type Map</a:t>
            </a:r>
          </a:p>
        </p:txBody>
      </p:sp>
      <p:pic>
        <p:nvPicPr>
          <p:cNvPr id="14" name="Picture 13">
            <a:extLst>
              <a:ext uri="{FF2B5EF4-FFF2-40B4-BE49-F238E27FC236}">
                <a16:creationId xmlns:a16="http://schemas.microsoft.com/office/drawing/2014/main" id="{2EE9A647-0170-3D44-96CD-AE0D47C54DF7}"/>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767141" y="1644399"/>
            <a:ext cx="4893297" cy="2545043"/>
          </a:xfrm>
          <a:prstGeom prst="rect">
            <a:avLst/>
          </a:prstGeom>
        </p:spPr>
      </p:pic>
      <p:cxnSp>
        <p:nvCxnSpPr>
          <p:cNvPr id="15" name="Straight Connector 14">
            <a:extLst>
              <a:ext uri="{FF2B5EF4-FFF2-40B4-BE49-F238E27FC236}">
                <a16:creationId xmlns:a16="http://schemas.microsoft.com/office/drawing/2014/main" id="{D7ED6A90-C1CD-A441-9BCC-17A4B02C6FE0}"/>
              </a:ext>
            </a:extLst>
          </p:cNvPr>
          <p:cNvCxnSpPr>
            <a:cxnSpLocks/>
          </p:cNvCxnSpPr>
          <p:nvPr/>
        </p:nvCxnSpPr>
        <p:spPr>
          <a:xfrm>
            <a:off x="5278333" y="3224734"/>
            <a:ext cx="3429500" cy="0"/>
          </a:xfrm>
          <a:prstGeom prst="line">
            <a:avLst/>
          </a:prstGeom>
          <a:ln w="34925" cmpd="sng">
            <a:solidFill>
              <a:schemeClr val="bg1"/>
            </a:solidFill>
          </a:ln>
        </p:spPr>
        <p:style>
          <a:lnRef idx="1">
            <a:schemeClr val="accent1"/>
          </a:lnRef>
          <a:fillRef idx="0">
            <a:schemeClr val="accent1"/>
          </a:fillRef>
          <a:effectRef idx="0">
            <a:schemeClr val="accent1"/>
          </a:effectRef>
          <a:fontRef idx="minor">
            <a:schemeClr val="tx1"/>
          </a:fontRef>
        </p:style>
      </p:cxnSp>
      <p:sp>
        <p:nvSpPr>
          <p:cNvPr id="16" name="TextBox 15">
            <a:extLst>
              <a:ext uri="{FF2B5EF4-FFF2-40B4-BE49-F238E27FC236}">
                <a16:creationId xmlns:a16="http://schemas.microsoft.com/office/drawing/2014/main" id="{876DD694-70B2-674D-A8C9-29326BCD7F60}"/>
              </a:ext>
            </a:extLst>
          </p:cNvPr>
          <p:cNvSpPr txBox="1"/>
          <p:nvPr/>
        </p:nvSpPr>
        <p:spPr>
          <a:xfrm>
            <a:off x="5923545" y="1552128"/>
            <a:ext cx="4001506" cy="769441"/>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Raleway" charset="0"/>
                <a:ea typeface="Raleway" charset="0"/>
                <a:cs typeface="Raleway" charset="0"/>
              </a:rPr>
              <a:t>14   Crop Types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FFFFFF">
                    <a:lumMod val="65000"/>
                  </a:srgbClr>
                </a:solidFill>
                <a:effectLst/>
                <a:uLnTx/>
                <a:uFillTx/>
                <a:latin typeface="Raleway" charset="0"/>
                <a:ea typeface="Raleway" charset="0"/>
                <a:cs typeface="Raleway" charset="0"/>
              </a:rPr>
              <a:t>             </a:t>
            </a:r>
            <a:r>
              <a:rPr kumimoji="0" lang="en-US" sz="1200" b="0" i="0" u="none" strike="noStrike" kern="1200" cap="none" spc="0" normalizeH="0" baseline="0" noProof="0" dirty="0">
                <a:ln>
                  <a:noFill/>
                </a:ln>
                <a:solidFill>
                  <a:srgbClr val="FFFFFF">
                    <a:lumMod val="65000"/>
                  </a:srgbClr>
                </a:solidFill>
                <a:effectLst/>
                <a:uLnTx/>
                <a:uFillTx/>
                <a:latin typeface="Raleway" charset="0"/>
                <a:ea typeface="Raleway" charset="0"/>
                <a:cs typeface="Raleway" charset="0"/>
              </a:rPr>
              <a:t>Corn, Soybean, Wheat, Cotton, Pasture</a:t>
            </a:r>
          </a:p>
        </p:txBody>
      </p:sp>
      <p:sp>
        <p:nvSpPr>
          <p:cNvPr id="17" name="TextBox 16">
            <a:extLst>
              <a:ext uri="{FF2B5EF4-FFF2-40B4-BE49-F238E27FC236}">
                <a16:creationId xmlns:a16="http://schemas.microsoft.com/office/drawing/2014/main" id="{7F54A428-23C5-AD46-BA23-43DAFF3CC333}"/>
              </a:ext>
            </a:extLst>
          </p:cNvPr>
          <p:cNvSpPr txBox="1"/>
          <p:nvPr/>
        </p:nvSpPr>
        <p:spPr>
          <a:xfrm>
            <a:off x="5865310" y="2563738"/>
            <a:ext cx="4059741" cy="769441"/>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Raleway" charset="0"/>
                <a:ea typeface="Raleway" charset="0"/>
                <a:cs typeface="Raleway" charset="0"/>
              </a:rPr>
              <a:t>50   US States</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FFFFFF">
                    <a:lumMod val="65000"/>
                  </a:srgbClr>
                </a:solidFill>
                <a:effectLst/>
                <a:uLnTx/>
                <a:uFillTx/>
                <a:latin typeface="Raleway" charset="0"/>
                <a:ea typeface="Raleway" charset="0"/>
                <a:cs typeface="Raleway" charset="0"/>
              </a:rPr>
              <a:t>              </a:t>
            </a:r>
            <a:r>
              <a:rPr kumimoji="0" lang="en-US" sz="1200" b="0" i="0" u="none" strike="noStrike" kern="1200" cap="none" spc="0" normalizeH="0" baseline="0" noProof="0" dirty="0">
                <a:ln>
                  <a:noFill/>
                </a:ln>
                <a:solidFill>
                  <a:srgbClr val="FFFFFF">
                    <a:lumMod val="65000"/>
                  </a:srgbClr>
                </a:solidFill>
                <a:effectLst/>
                <a:uLnTx/>
                <a:uFillTx/>
                <a:latin typeface="Raleway" charset="0"/>
                <a:ea typeface="Raleway" charset="0"/>
                <a:cs typeface="Raleway" charset="0"/>
              </a:rPr>
              <a:t>Primary coverage in 20 northcentral States</a:t>
            </a:r>
          </a:p>
        </p:txBody>
      </p:sp>
      <p:sp>
        <p:nvSpPr>
          <p:cNvPr id="18" name="Freeform 17">
            <a:extLst>
              <a:ext uri="{FF2B5EF4-FFF2-40B4-BE49-F238E27FC236}">
                <a16:creationId xmlns:a16="http://schemas.microsoft.com/office/drawing/2014/main" id="{1D51B942-B6D8-9241-B306-55B5D860EA7E}"/>
              </a:ext>
            </a:extLst>
          </p:cNvPr>
          <p:cNvSpPr/>
          <p:nvPr/>
        </p:nvSpPr>
        <p:spPr>
          <a:xfrm rot="3078393">
            <a:off x="3501456" y="2309807"/>
            <a:ext cx="2559178" cy="3315490"/>
          </a:xfrm>
          <a:custGeom>
            <a:avLst/>
            <a:gdLst>
              <a:gd name="connsiteX0" fmla="*/ 13804 w 3575461"/>
              <a:gd name="connsiteY0" fmla="*/ 966402 h 1587660"/>
              <a:gd name="connsiteX1" fmla="*/ 3561656 w 3575461"/>
              <a:gd name="connsiteY1" fmla="*/ 0 h 1587660"/>
              <a:gd name="connsiteX2" fmla="*/ 3575461 w 3575461"/>
              <a:gd name="connsiteY2" fmla="*/ 1573854 h 1587660"/>
              <a:gd name="connsiteX3" fmla="*/ 0 w 3575461"/>
              <a:gd name="connsiteY3" fmla="*/ 1587660 h 1587660"/>
              <a:gd name="connsiteX4" fmla="*/ 13804 w 3575461"/>
              <a:gd name="connsiteY4" fmla="*/ 966402 h 1587660"/>
              <a:gd name="connsiteX0" fmla="*/ 13804 w 3575461"/>
              <a:gd name="connsiteY0" fmla="*/ 966402 h 1747643"/>
              <a:gd name="connsiteX1" fmla="*/ 3561656 w 3575461"/>
              <a:gd name="connsiteY1" fmla="*/ 0 h 1747643"/>
              <a:gd name="connsiteX2" fmla="*/ 3575461 w 3575461"/>
              <a:gd name="connsiteY2" fmla="*/ 1747643 h 1747643"/>
              <a:gd name="connsiteX3" fmla="*/ 0 w 3575461"/>
              <a:gd name="connsiteY3" fmla="*/ 1587660 h 1747643"/>
              <a:gd name="connsiteX4" fmla="*/ 13804 w 3575461"/>
              <a:gd name="connsiteY4" fmla="*/ 966402 h 1747643"/>
              <a:gd name="connsiteX0" fmla="*/ 13804 w 3562092"/>
              <a:gd name="connsiteY0" fmla="*/ 966402 h 1801117"/>
              <a:gd name="connsiteX1" fmla="*/ 3561656 w 3562092"/>
              <a:gd name="connsiteY1" fmla="*/ 0 h 1801117"/>
              <a:gd name="connsiteX2" fmla="*/ 3562092 w 3562092"/>
              <a:gd name="connsiteY2" fmla="*/ 1801117 h 1801117"/>
              <a:gd name="connsiteX3" fmla="*/ 0 w 3562092"/>
              <a:gd name="connsiteY3" fmla="*/ 1587660 h 1801117"/>
              <a:gd name="connsiteX4" fmla="*/ 13804 w 3562092"/>
              <a:gd name="connsiteY4" fmla="*/ 966402 h 1801117"/>
              <a:gd name="connsiteX0" fmla="*/ 13804 w 3575461"/>
              <a:gd name="connsiteY0" fmla="*/ 966402 h 1974906"/>
              <a:gd name="connsiteX1" fmla="*/ 3561656 w 3575461"/>
              <a:gd name="connsiteY1" fmla="*/ 0 h 1974906"/>
              <a:gd name="connsiteX2" fmla="*/ 3575461 w 3575461"/>
              <a:gd name="connsiteY2" fmla="*/ 1974906 h 1974906"/>
              <a:gd name="connsiteX3" fmla="*/ 0 w 3575461"/>
              <a:gd name="connsiteY3" fmla="*/ 1587660 h 1974906"/>
              <a:gd name="connsiteX4" fmla="*/ 13804 w 3575461"/>
              <a:gd name="connsiteY4" fmla="*/ 966402 h 197490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575461" h="1974906">
                <a:moveTo>
                  <a:pt x="13804" y="966402"/>
                </a:moveTo>
                <a:lnTo>
                  <a:pt x="3561656" y="0"/>
                </a:lnTo>
                <a:cubicBezTo>
                  <a:pt x="3561801" y="600372"/>
                  <a:pt x="3575316" y="1374534"/>
                  <a:pt x="3575461" y="1974906"/>
                </a:cubicBezTo>
                <a:lnTo>
                  <a:pt x="0" y="1587660"/>
                </a:lnTo>
                <a:lnTo>
                  <a:pt x="13804" y="966402"/>
                </a:lnTo>
                <a:close/>
              </a:path>
            </a:pathLst>
          </a:custGeom>
          <a:gradFill>
            <a:gsLst>
              <a:gs pos="0">
                <a:schemeClr val="bg1"/>
              </a:gs>
              <a:gs pos="100000">
                <a:schemeClr val="tx1">
                  <a:alpha val="49000"/>
                </a:schemeClr>
              </a:gs>
            </a:gsLst>
            <a:lin ang="0" scaled="0"/>
          </a:gradFill>
          <a:ln>
            <a:no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19" name="Picture 18">
            <a:extLst>
              <a:ext uri="{FF2B5EF4-FFF2-40B4-BE49-F238E27FC236}">
                <a16:creationId xmlns:a16="http://schemas.microsoft.com/office/drawing/2014/main" id="{11D27A25-BF2A-5443-89EE-3D16AAF12208}"/>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960136" y="3895527"/>
            <a:ext cx="4204622" cy="2258396"/>
          </a:xfrm>
          <a:prstGeom prst="rect">
            <a:avLst/>
          </a:prstGeom>
        </p:spPr>
      </p:pic>
      <p:sp>
        <p:nvSpPr>
          <p:cNvPr id="20" name="TextBox 19">
            <a:extLst>
              <a:ext uri="{FF2B5EF4-FFF2-40B4-BE49-F238E27FC236}">
                <a16:creationId xmlns:a16="http://schemas.microsoft.com/office/drawing/2014/main" id="{A4F4657C-5801-794E-B598-3F4C2C7EB270}"/>
              </a:ext>
            </a:extLst>
          </p:cNvPr>
          <p:cNvSpPr txBox="1"/>
          <p:nvPr/>
        </p:nvSpPr>
        <p:spPr>
          <a:xfrm>
            <a:off x="3996245" y="6168199"/>
            <a:ext cx="4001506" cy="338554"/>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lumMod val="65000"/>
                    <a:lumOff val="35000"/>
                  </a:srgbClr>
                </a:solidFill>
                <a:effectLst/>
                <a:uLnTx/>
                <a:uFillTx/>
                <a:latin typeface="Raleway" charset="0"/>
                <a:ea typeface="Raleway" charset="0"/>
                <a:cs typeface="Raleway" charset="0"/>
              </a:rPr>
              <a:t>Generated  every year by July 15</a:t>
            </a:r>
          </a:p>
        </p:txBody>
      </p:sp>
      <p:sp>
        <p:nvSpPr>
          <p:cNvPr id="21" name="Right Triangle 20">
            <a:extLst>
              <a:ext uri="{FF2B5EF4-FFF2-40B4-BE49-F238E27FC236}">
                <a16:creationId xmlns:a16="http://schemas.microsoft.com/office/drawing/2014/main" id="{7B7A7F82-13F2-0746-A3FE-16646EBC98E5}"/>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616012940"/>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2</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Field Level Insights</a:t>
            </a:r>
          </a:p>
        </p:txBody>
      </p:sp>
      <p:sp>
        <p:nvSpPr>
          <p:cNvPr id="21" name="TextBox 20">
            <a:extLst>
              <a:ext uri="{FF2B5EF4-FFF2-40B4-BE49-F238E27FC236}">
                <a16:creationId xmlns:a16="http://schemas.microsoft.com/office/drawing/2014/main" id="{9F927DA3-B9FB-DB4E-B295-6142960899FF}"/>
              </a:ext>
            </a:extLst>
          </p:cNvPr>
          <p:cNvSpPr txBox="1"/>
          <p:nvPr/>
        </p:nvSpPr>
        <p:spPr>
          <a:xfrm>
            <a:off x="1493139" y="4895581"/>
            <a:ext cx="2141223" cy="338554"/>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charset="0"/>
                <a:ea typeface="Raleway" charset="0"/>
                <a:cs typeface="Raleway" charset="0"/>
              </a:rPr>
              <a:t>Yield Prediction </a:t>
            </a:r>
          </a:p>
        </p:txBody>
      </p:sp>
      <p:cxnSp>
        <p:nvCxnSpPr>
          <p:cNvPr id="22" name="Straight Connector 21">
            <a:extLst>
              <a:ext uri="{FF2B5EF4-FFF2-40B4-BE49-F238E27FC236}">
                <a16:creationId xmlns:a16="http://schemas.microsoft.com/office/drawing/2014/main" id="{8B48128D-E500-914B-9286-7A7B582911BB}"/>
              </a:ext>
            </a:extLst>
          </p:cNvPr>
          <p:cNvCxnSpPr>
            <a:cxnSpLocks/>
          </p:cNvCxnSpPr>
          <p:nvPr/>
        </p:nvCxnSpPr>
        <p:spPr>
          <a:xfrm flipH="1">
            <a:off x="4274905" y="1892608"/>
            <a:ext cx="3218" cy="4508877"/>
          </a:xfrm>
          <a:prstGeom prst="line">
            <a:avLst/>
          </a:prstGeom>
          <a:ln w="6350" cmpd="sng">
            <a:solidFill>
              <a:srgbClr val="3A4B5A"/>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1D018206-A5BC-EA47-85B6-3985B0E48FC6}"/>
              </a:ext>
            </a:extLst>
          </p:cNvPr>
          <p:cNvCxnSpPr>
            <a:cxnSpLocks/>
          </p:cNvCxnSpPr>
          <p:nvPr/>
        </p:nvCxnSpPr>
        <p:spPr>
          <a:xfrm>
            <a:off x="8196415" y="1892608"/>
            <a:ext cx="0" cy="4508877"/>
          </a:xfrm>
          <a:prstGeom prst="line">
            <a:avLst/>
          </a:prstGeom>
          <a:ln w="6350" cmpd="sng">
            <a:solidFill>
              <a:srgbClr val="3A4B5A"/>
            </a:solidFill>
          </a:ln>
        </p:spPr>
        <p:style>
          <a:lnRef idx="1">
            <a:schemeClr val="accent1"/>
          </a:lnRef>
          <a:fillRef idx="0">
            <a:schemeClr val="accent1"/>
          </a:fillRef>
          <a:effectRef idx="0">
            <a:schemeClr val="accent1"/>
          </a:effectRef>
          <a:fontRef idx="minor">
            <a:schemeClr val="tx1"/>
          </a:fontRef>
        </p:style>
      </p:cxnSp>
      <p:sp>
        <p:nvSpPr>
          <p:cNvPr id="24" name="TextBox 23">
            <a:extLst>
              <a:ext uri="{FF2B5EF4-FFF2-40B4-BE49-F238E27FC236}">
                <a16:creationId xmlns:a16="http://schemas.microsoft.com/office/drawing/2014/main" id="{62A420E6-0A6E-034D-814B-8BC50373099D}"/>
              </a:ext>
            </a:extLst>
          </p:cNvPr>
          <p:cNvSpPr txBox="1"/>
          <p:nvPr/>
        </p:nvSpPr>
        <p:spPr>
          <a:xfrm>
            <a:off x="5324475" y="4895581"/>
            <a:ext cx="2457492" cy="338554"/>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charset="0"/>
                <a:ea typeface="Raleway" charset="0"/>
                <a:cs typeface="Raleway" charset="0"/>
              </a:rPr>
              <a:t>Volatility Index </a:t>
            </a:r>
            <a:r>
              <a:rPr kumimoji="0" lang="en-US" sz="1600" b="0" i="0" u="none" strike="noStrike" kern="1200" cap="none" spc="0" normalizeH="0" baseline="30000" noProof="0" dirty="0">
                <a:ln>
                  <a:noFill/>
                </a:ln>
                <a:solidFill>
                  <a:srgbClr val="000000"/>
                </a:solidFill>
                <a:effectLst/>
                <a:uLnTx/>
                <a:uFillTx/>
                <a:latin typeface="Raleway" charset="0"/>
                <a:ea typeface="Raleway" charset="0"/>
                <a:cs typeface="Raleway" charset="0"/>
              </a:rPr>
              <a:t>TM</a:t>
            </a:r>
          </a:p>
        </p:txBody>
      </p:sp>
      <p:sp>
        <p:nvSpPr>
          <p:cNvPr id="25" name="TextBox 24">
            <a:extLst>
              <a:ext uri="{FF2B5EF4-FFF2-40B4-BE49-F238E27FC236}">
                <a16:creationId xmlns:a16="http://schemas.microsoft.com/office/drawing/2014/main" id="{ABCD6BA6-20DA-2F48-9302-93570D53F16C}"/>
              </a:ext>
            </a:extLst>
          </p:cNvPr>
          <p:cNvSpPr txBox="1"/>
          <p:nvPr/>
        </p:nvSpPr>
        <p:spPr>
          <a:xfrm>
            <a:off x="9312653" y="4897876"/>
            <a:ext cx="2105694" cy="338554"/>
          </a:xfrm>
          <a:prstGeom prst="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charset="0"/>
                <a:ea typeface="Raleway" charset="0"/>
                <a:cs typeface="Raleway" charset="0"/>
              </a:rPr>
              <a:t>Gross Revenue</a:t>
            </a:r>
          </a:p>
        </p:txBody>
      </p:sp>
      <p:pic>
        <p:nvPicPr>
          <p:cNvPr id="26" name="Picture 25">
            <a:extLst>
              <a:ext uri="{FF2B5EF4-FFF2-40B4-BE49-F238E27FC236}">
                <a16:creationId xmlns:a16="http://schemas.microsoft.com/office/drawing/2014/main" id="{5E1A556B-69C8-194F-929A-007208EE3040}"/>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8410193" y="2050894"/>
            <a:ext cx="3518155" cy="2736358"/>
          </a:xfrm>
          <a:prstGeom prst="rect">
            <a:avLst/>
          </a:prstGeom>
        </p:spPr>
      </p:pic>
      <p:pic>
        <p:nvPicPr>
          <p:cNvPr id="27" name="Picture 26">
            <a:extLst>
              <a:ext uri="{FF2B5EF4-FFF2-40B4-BE49-F238E27FC236}">
                <a16:creationId xmlns:a16="http://schemas.microsoft.com/office/drawing/2014/main" id="{94FAD207-D5B7-BC43-A26E-7E9C8D4D7E31}"/>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518297" y="2069098"/>
            <a:ext cx="3518691" cy="2719804"/>
          </a:xfrm>
          <a:prstGeom prst="rect">
            <a:avLst/>
          </a:prstGeom>
        </p:spPr>
      </p:pic>
      <p:pic>
        <p:nvPicPr>
          <p:cNvPr id="28" name="Picture 27">
            <a:extLst>
              <a:ext uri="{FF2B5EF4-FFF2-40B4-BE49-F238E27FC236}">
                <a16:creationId xmlns:a16="http://schemas.microsoft.com/office/drawing/2014/main" id="{442CFE8F-1538-F743-8BDC-EC4B690F7ADF}"/>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646709" y="2069098"/>
            <a:ext cx="3518155" cy="2719804"/>
          </a:xfrm>
          <a:prstGeom prst="rect">
            <a:avLst/>
          </a:prstGeom>
        </p:spPr>
      </p:pic>
      <p:sp>
        <p:nvSpPr>
          <p:cNvPr id="15" name="Right Triangle 14">
            <a:extLst>
              <a:ext uri="{FF2B5EF4-FFF2-40B4-BE49-F238E27FC236}">
                <a16:creationId xmlns:a16="http://schemas.microsoft.com/office/drawing/2014/main" id="{56519974-0230-054C-9556-19AE4279B615}"/>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3935004943"/>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5" name="Right Triangle 34">
            <a:extLst>
              <a:ext uri="{FF2B5EF4-FFF2-40B4-BE49-F238E27FC236}">
                <a16:creationId xmlns:a16="http://schemas.microsoft.com/office/drawing/2014/main" id="{13245497-7696-2A4A-BF8B-FA0065F79EB0}"/>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3</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Supply Side Solutions</a:t>
            </a:r>
          </a:p>
        </p:txBody>
      </p:sp>
      <p:pic>
        <p:nvPicPr>
          <p:cNvPr id="30" name="Picture 29">
            <a:extLst>
              <a:ext uri="{FF2B5EF4-FFF2-40B4-BE49-F238E27FC236}">
                <a16:creationId xmlns:a16="http://schemas.microsoft.com/office/drawing/2014/main" id="{4C2B0AE7-43F3-794C-A424-B7BF8E9CE0D7}"/>
              </a:ext>
            </a:extLst>
          </p:cNvPr>
          <p:cNvPicPr>
            <a:picLocks noChangeAspect="1"/>
          </p:cNvPicPr>
          <p:nvPr/>
        </p:nvPicPr>
        <p:blipFill rotWithShape="1">
          <a:blip r:embed="rId5">
            <a:extLst>
              <a:ext uri="{28A0092B-C50C-407E-A947-70E740481C1C}">
                <a14:useLocalDpi xmlns:a14="http://schemas.microsoft.com/office/drawing/2010/main" val="0"/>
              </a:ext>
            </a:extLst>
          </a:blip>
          <a:srcRect/>
          <a:stretch/>
        </p:blipFill>
        <p:spPr>
          <a:xfrm>
            <a:off x="752495" y="1378562"/>
            <a:ext cx="9143980" cy="4666928"/>
          </a:xfrm>
          <a:prstGeom prst="rect">
            <a:avLst/>
          </a:prstGeom>
        </p:spPr>
      </p:pic>
      <p:sp>
        <p:nvSpPr>
          <p:cNvPr id="31" name="Title 1">
            <a:extLst>
              <a:ext uri="{FF2B5EF4-FFF2-40B4-BE49-F238E27FC236}">
                <a16:creationId xmlns:a16="http://schemas.microsoft.com/office/drawing/2014/main" id="{0542B3A0-E48D-0846-844E-C694FB2D91C3}"/>
              </a:ext>
            </a:extLst>
          </p:cNvPr>
          <p:cNvSpPr txBox="1">
            <a:spLocks/>
          </p:cNvSpPr>
          <p:nvPr/>
        </p:nvSpPr>
        <p:spPr>
          <a:xfrm>
            <a:off x="3784434" y="6100354"/>
            <a:ext cx="3311525" cy="635471"/>
          </a:xfrm>
          <a:prstGeom prst="rect">
            <a:avLst/>
          </a:prstGeom>
        </p:spPr>
        <p:txBody>
          <a:bodyPr vert="horz" lIns="91440" tIns="45720" rIns="91440" bIns="45720" rtlCol="0" anchor="t">
            <a:normAutofit lnSpcReduction="1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3800" b="0" i="0" u="none" strike="noStrike" kern="1200" cap="none" spc="0" normalizeH="0" baseline="0" noProof="0" dirty="0">
                <a:ln>
                  <a:noFill/>
                </a:ln>
                <a:solidFill>
                  <a:srgbClr val="000000"/>
                </a:solidFill>
                <a:effectLst/>
                <a:uLnTx/>
                <a:uFillTx/>
                <a:latin typeface="Raleway Thin" panose="020B0203030101060003" pitchFamily="34" charset="77"/>
                <a:ea typeface="+mj-ea"/>
                <a:cs typeface="+mj-cs"/>
              </a:rPr>
              <a:t>Sample</a:t>
            </a:r>
            <a:r>
              <a:rPr kumimoji="0" lang="en-US" sz="3800" b="1" i="0" u="none" strike="noStrike" kern="1200" cap="none" spc="0" normalizeH="0" baseline="0" noProof="0" dirty="0">
                <a:ln>
                  <a:noFill/>
                </a:ln>
                <a:solidFill>
                  <a:srgbClr val="000000"/>
                </a:solidFill>
                <a:effectLst/>
                <a:uLnTx/>
                <a:uFillTx/>
                <a:latin typeface="Raleway SemiBold" panose="020B0503030101060003" pitchFamily="34" charset="77"/>
                <a:ea typeface="+mj-ea"/>
                <a:cs typeface="+mj-cs"/>
              </a:rPr>
              <a:t> Field </a:t>
            </a:r>
          </a:p>
        </p:txBody>
      </p:sp>
      <p:sp>
        <p:nvSpPr>
          <p:cNvPr id="32" name="Subtitle 2">
            <a:extLst>
              <a:ext uri="{FF2B5EF4-FFF2-40B4-BE49-F238E27FC236}">
                <a16:creationId xmlns:a16="http://schemas.microsoft.com/office/drawing/2014/main" id="{89350037-ECB1-7D4B-9225-F746D2D037A9}"/>
              </a:ext>
            </a:extLst>
          </p:cNvPr>
          <p:cNvSpPr txBox="1">
            <a:spLocks/>
          </p:cNvSpPr>
          <p:nvPr/>
        </p:nvSpPr>
        <p:spPr>
          <a:xfrm>
            <a:off x="639762" y="5928548"/>
            <a:ext cx="3311525" cy="484188"/>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PAWNEE COUNTY</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 KANSAS</a:t>
            </a:r>
          </a:p>
        </p:txBody>
      </p:sp>
      <p:sp>
        <p:nvSpPr>
          <p:cNvPr id="33" name="Rectangle 32">
            <a:extLst>
              <a:ext uri="{FF2B5EF4-FFF2-40B4-BE49-F238E27FC236}">
                <a16:creationId xmlns:a16="http://schemas.microsoft.com/office/drawing/2014/main" id="{C1E3BE55-336B-6243-AD3E-0069AD6189CE}"/>
              </a:ext>
            </a:extLst>
          </p:cNvPr>
          <p:cNvSpPr/>
          <p:nvPr/>
        </p:nvSpPr>
        <p:spPr>
          <a:xfrm>
            <a:off x="3784434" y="1577324"/>
            <a:ext cx="3011655" cy="3112168"/>
          </a:xfrm>
          <a:prstGeom prst="rect">
            <a:avLst/>
          </a:prstGeom>
          <a:noFill/>
          <a:ln w="57150">
            <a:solidFill>
              <a:schemeClr val="accent2"/>
            </a:solidFill>
          </a:ln>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Tree>
    <p:extLst>
      <p:ext uri="{BB962C8B-B14F-4D97-AF65-F5344CB8AC3E}">
        <p14:creationId xmlns:p14="http://schemas.microsoft.com/office/powerpoint/2010/main" val="2547688902"/>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3</a:t>
            </a:r>
          </a:p>
        </p:txBody>
      </p:sp>
      <p:sp>
        <p:nvSpPr>
          <p:cNvPr id="31" name="Title 1">
            <a:extLst>
              <a:ext uri="{FF2B5EF4-FFF2-40B4-BE49-F238E27FC236}">
                <a16:creationId xmlns:a16="http://schemas.microsoft.com/office/drawing/2014/main" id="{0542B3A0-E48D-0846-844E-C694FB2D91C3}"/>
              </a:ext>
            </a:extLst>
          </p:cNvPr>
          <p:cNvSpPr txBox="1">
            <a:spLocks/>
          </p:cNvSpPr>
          <p:nvPr/>
        </p:nvSpPr>
        <p:spPr>
          <a:xfrm>
            <a:off x="3705757" y="5508457"/>
            <a:ext cx="4207422" cy="635471"/>
          </a:xfrm>
          <a:prstGeom prst="rect">
            <a:avLst/>
          </a:prstGeom>
        </p:spPr>
        <p:txBody>
          <a:bodyPr vert="horz" lIns="91440" tIns="45720" rIns="91440" bIns="45720" rtlCol="0" anchor="t">
            <a:normAutofit fontScale="92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3800" b="0" i="0" u="none" strike="noStrike" kern="1200" cap="none" spc="0" normalizeH="0" baseline="0" noProof="0" dirty="0">
                <a:ln>
                  <a:noFill/>
                </a:ln>
                <a:solidFill>
                  <a:srgbClr val="000000"/>
                </a:solidFill>
                <a:effectLst/>
                <a:uLnTx/>
                <a:uFillTx/>
                <a:latin typeface="Raleway Thin" panose="020B0203030101060003" pitchFamily="34" charset="77"/>
                <a:ea typeface="+mj-ea"/>
                <a:cs typeface="+mj-cs"/>
              </a:rPr>
              <a:t>Winter Wheat</a:t>
            </a:r>
            <a:r>
              <a:rPr kumimoji="0" lang="en-US" sz="3800" b="1" i="0" u="none" strike="noStrike" kern="1200" cap="none" spc="0" normalizeH="0" baseline="0" noProof="0" dirty="0">
                <a:ln>
                  <a:noFill/>
                </a:ln>
                <a:solidFill>
                  <a:srgbClr val="000000"/>
                </a:solidFill>
                <a:effectLst/>
                <a:uLnTx/>
                <a:uFillTx/>
                <a:latin typeface="Raleway SemiBold" panose="020B0503030101060003" pitchFamily="34" charset="77"/>
                <a:ea typeface="+mj-ea"/>
                <a:cs typeface="+mj-cs"/>
              </a:rPr>
              <a:t> Field </a:t>
            </a:r>
          </a:p>
        </p:txBody>
      </p:sp>
      <p:sp>
        <p:nvSpPr>
          <p:cNvPr id="32" name="Subtitle 2">
            <a:extLst>
              <a:ext uri="{FF2B5EF4-FFF2-40B4-BE49-F238E27FC236}">
                <a16:creationId xmlns:a16="http://schemas.microsoft.com/office/drawing/2014/main" id="{89350037-ECB1-7D4B-9225-F746D2D037A9}"/>
              </a:ext>
            </a:extLst>
          </p:cNvPr>
          <p:cNvSpPr txBox="1">
            <a:spLocks/>
          </p:cNvSpPr>
          <p:nvPr/>
        </p:nvSpPr>
        <p:spPr>
          <a:xfrm>
            <a:off x="625832" y="5328470"/>
            <a:ext cx="3311525" cy="484188"/>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PAWNEE COUNTY</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 KANSAS</a:t>
            </a:r>
          </a:p>
        </p:txBody>
      </p:sp>
      <p:pic>
        <p:nvPicPr>
          <p:cNvPr id="12" name="Picture 11">
            <a:extLst>
              <a:ext uri="{FF2B5EF4-FFF2-40B4-BE49-F238E27FC236}">
                <a16:creationId xmlns:a16="http://schemas.microsoft.com/office/drawing/2014/main" id="{7CD3BED5-3D3A-8944-8CE3-CD5ED18D5EC1}"/>
              </a:ext>
            </a:extLst>
          </p:cNvPr>
          <p:cNvPicPr>
            <a:picLocks noChangeAspect="1"/>
          </p:cNvPicPr>
          <p:nvPr/>
        </p:nvPicPr>
        <p:blipFill rotWithShape="1">
          <a:blip r:embed="rId5">
            <a:extLst>
              <a:ext uri="{28A0092B-C50C-407E-A947-70E740481C1C}">
                <a14:useLocalDpi xmlns:a14="http://schemas.microsoft.com/office/drawing/2010/main" val="0"/>
              </a:ext>
            </a:extLst>
          </a:blip>
          <a:srcRect/>
          <a:stretch/>
        </p:blipFill>
        <p:spPr>
          <a:xfrm>
            <a:off x="738565" y="792772"/>
            <a:ext cx="9143980" cy="4666928"/>
          </a:xfrm>
          <a:prstGeom prst="rect">
            <a:avLst/>
          </a:prstGeom>
        </p:spPr>
      </p:pic>
      <p:sp>
        <p:nvSpPr>
          <p:cNvPr id="13" name="TextBox 12">
            <a:extLst>
              <a:ext uri="{FF2B5EF4-FFF2-40B4-BE49-F238E27FC236}">
                <a16:creationId xmlns:a16="http://schemas.microsoft.com/office/drawing/2014/main" id="{155AD9A6-DD63-1F42-8868-5C5790F1A61A}"/>
              </a:ext>
            </a:extLst>
          </p:cNvPr>
          <p:cNvSpPr txBox="1"/>
          <p:nvPr/>
        </p:nvSpPr>
        <p:spPr>
          <a:xfrm>
            <a:off x="6901159" y="1064134"/>
            <a:ext cx="2709924" cy="2417683"/>
          </a:xfrm>
          <a:prstGeom prst="round2Diag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Raleway" charset="0"/>
                <a:cs typeface="Raleway" charset="0"/>
              </a:rPr>
              <a:t>Winter Wheat</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Raleway" charset="0"/>
                <a:cs typeface="Raleway" charset="0"/>
              </a:rPr>
              <a:t>May 1, 2019</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24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p:txBody>
      </p:sp>
      <p:pic>
        <p:nvPicPr>
          <p:cNvPr id="14" name="Picture 13" descr="Screen Shot 2019-05-01 at 10.51.59 AM.png">
            <a:extLst>
              <a:ext uri="{FF2B5EF4-FFF2-40B4-BE49-F238E27FC236}">
                <a16:creationId xmlns:a16="http://schemas.microsoft.com/office/drawing/2014/main" id="{6C44DF2E-AD07-074B-AF96-E8AB3D6C02D9}"/>
              </a:ext>
            </a:extLst>
          </p:cNvPr>
          <p:cNvPicPr>
            <a:picLocks noChangeAspect="1"/>
          </p:cNvPicPr>
          <p:nvPr/>
        </p:nvPicPr>
        <p:blipFill rotWithShape="1">
          <a:blip r:embed="rId6">
            <a:extLst>
              <a:ext uri="{28A0092B-C50C-407E-A947-70E740481C1C}">
                <a14:useLocalDpi xmlns:a14="http://schemas.microsoft.com/office/drawing/2010/main" val="0"/>
              </a:ext>
            </a:extLst>
          </a:blip>
          <a:srcRect/>
          <a:stretch/>
        </p:blipFill>
        <p:spPr>
          <a:xfrm>
            <a:off x="3705757" y="941588"/>
            <a:ext cx="3174143" cy="3149655"/>
          </a:xfrm>
          <a:prstGeom prst="rect">
            <a:avLst/>
          </a:prstGeom>
        </p:spPr>
      </p:pic>
    </p:spTree>
    <p:extLst>
      <p:ext uri="{BB962C8B-B14F-4D97-AF65-F5344CB8AC3E}">
        <p14:creationId xmlns:p14="http://schemas.microsoft.com/office/powerpoint/2010/main" val="3925763149"/>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3</a:t>
            </a:r>
          </a:p>
        </p:txBody>
      </p:sp>
      <p:pic>
        <p:nvPicPr>
          <p:cNvPr id="20" name="Picture 19">
            <a:extLst>
              <a:ext uri="{FF2B5EF4-FFF2-40B4-BE49-F238E27FC236}">
                <a16:creationId xmlns:a16="http://schemas.microsoft.com/office/drawing/2014/main" id="{6190E4D4-0965-C04C-96A6-D823CA2195FB}"/>
              </a:ext>
            </a:extLst>
          </p:cNvPr>
          <p:cNvPicPr>
            <a:picLocks noChangeAspect="1"/>
          </p:cNvPicPr>
          <p:nvPr/>
        </p:nvPicPr>
        <p:blipFill rotWithShape="1">
          <a:blip r:embed="rId5">
            <a:extLst>
              <a:ext uri="{28A0092B-C50C-407E-A947-70E740481C1C}">
                <a14:useLocalDpi xmlns:a14="http://schemas.microsoft.com/office/drawing/2010/main" val="0"/>
              </a:ext>
            </a:extLst>
          </a:blip>
          <a:srcRect/>
          <a:stretch/>
        </p:blipFill>
        <p:spPr>
          <a:xfrm>
            <a:off x="738565" y="786222"/>
            <a:ext cx="9143980" cy="4666928"/>
          </a:xfrm>
          <a:prstGeom prst="rect">
            <a:avLst/>
          </a:prstGeom>
        </p:spPr>
      </p:pic>
      <p:pic>
        <p:nvPicPr>
          <p:cNvPr id="21" name="Picture 20" descr="Screen Shot 2019-05-01 at 10.52.18 AM.png">
            <a:extLst>
              <a:ext uri="{FF2B5EF4-FFF2-40B4-BE49-F238E27FC236}">
                <a16:creationId xmlns:a16="http://schemas.microsoft.com/office/drawing/2014/main" id="{E1AEBB5E-FDBC-BC4A-B54E-2BECBC62B818}"/>
              </a:ext>
            </a:extLst>
          </p:cNvPr>
          <p:cNvPicPr>
            <a:picLocks noChangeAspect="1"/>
          </p:cNvPicPr>
          <p:nvPr/>
        </p:nvPicPr>
        <p:blipFill rotWithShape="1">
          <a:blip r:embed="rId6">
            <a:extLst>
              <a:ext uri="{28A0092B-C50C-407E-A947-70E740481C1C}">
                <a14:useLocalDpi xmlns:a14="http://schemas.microsoft.com/office/drawing/2010/main" val="0"/>
              </a:ext>
            </a:extLst>
          </a:blip>
          <a:srcRect/>
          <a:stretch/>
        </p:blipFill>
        <p:spPr>
          <a:xfrm>
            <a:off x="3719930" y="951518"/>
            <a:ext cx="3181231" cy="3119200"/>
          </a:xfrm>
          <a:prstGeom prst="rect">
            <a:avLst/>
          </a:prstGeom>
        </p:spPr>
      </p:pic>
      <p:sp>
        <p:nvSpPr>
          <p:cNvPr id="22" name="TextBox 21">
            <a:extLst>
              <a:ext uri="{FF2B5EF4-FFF2-40B4-BE49-F238E27FC236}">
                <a16:creationId xmlns:a16="http://schemas.microsoft.com/office/drawing/2014/main" id="{6B4C0802-987D-0F42-A57E-91F3E398D849}"/>
              </a:ext>
            </a:extLst>
          </p:cNvPr>
          <p:cNvSpPr txBox="1"/>
          <p:nvPr/>
        </p:nvSpPr>
        <p:spPr>
          <a:xfrm>
            <a:off x="6901159" y="1057584"/>
            <a:ext cx="2709924" cy="2417683"/>
          </a:xfrm>
          <a:prstGeom prst="round2DiagRect">
            <a:avLst/>
          </a:prstGeom>
          <a:solidFill>
            <a:schemeClr val="bg1"/>
          </a:solid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Raleway" charset="0"/>
                <a:cs typeface="Raleway" charset="0"/>
              </a:rPr>
              <a:t>Winter Wheat</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Raleway" charset="0"/>
                <a:cs typeface="Raleway" charset="0"/>
              </a:rPr>
              <a:t>May 1, 2019</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rPr>
              <a:t>37 bu/ac Yield</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a:p>
            <a:pPr marL="0" marR="0" lvl="0" indent="0" algn="l" defTabSz="457200" rtl="0" eaLnBrk="1" fontAlgn="auto" latinLnBrk="0" hangingPunct="1">
              <a:lnSpc>
                <a:spcPct val="100000"/>
              </a:lnSpc>
              <a:spcBef>
                <a:spcPts val="0"/>
              </a:spcBef>
              <a:spcAft>
                <a:spcPts val="0"/>
              </a:spcAft>
              <a:buClrTx/>
              <a:buSzTx/>
              <a:buFontTx/>
              <a:buNone/>
              <a:tabLst/>
              <a:defRPr/>
            </a:pPr>
            <a:endPar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Raleway" charset="0"/>
              <a:cs typeface="Raleway" charset="0"/>
            </a:endParaRPr>
          </a:p>
        </p:txBody>
      </p:sp>
      <p:sp>
        <p:nvSpPr>
          <p:cNvPr id="23" name="Rectangle 22">
            <a:extLst>
              <a:ext uri="{FF2B5EF4-FFF2-40B4-BE49-F238E27FC236}">
                <a16:creationId xmlns:a16="http://schemas.microsoft.com/office/drawing/2014/main" id="{DBC457D3-A61A-CE42-A643-63E01E8822E3}"/>
              </a:ext>
            </a:extLst>
          </p:cNvPr>
          <p:cNvSpPr/>
          <p:nvPr/>
        </p:nvSpPr>
        <p:spPr>
          <a:xfrm rot="16200000">
            <a:off x="5196641" y="3480573"/>
            <a:ext cx="233716" cy="1611315"/>
          </a:xfrm>
          <a:prstGeom prst="rect">
            <a:avLst/>
          </a:prstGeom>
          <a:gradFill>
            <a:gsLst>
              <a:gs pos="0">
                <a:srgbClr val="FF0000"/>
              </a:gs>
              <a:gs pos="100000">
                <a:srgbClr val="008000"/>
              </a:gs>
              <a:gs pos="53000">
                <a:srgbClr val="FFFF00"/>
              </a:gs>
            </a:gsLst>
          </a:gra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4" name="TextBox 23">
            <a:extLst>
              <a:ext uri="{FF2B5EF4-FFF2-40B4-BE49-F238E27FC236}">
                <a16:creationId xmlns:a16="http://schemas.microsoft.com/office/drawing/2014/main" id="{82FA278C-F34B-304F-BC92-8AC57C72CD9A}"/>
              </a:ext>
            </a:extLst>
          </p:cNvPr>
          <p:cNvSpPr txBox="1"/>
          <p:nvPr/>
        </p:nvSpPr>
        <p:spPr>
          <a:xfrm>
            <a:off x="4464978" y="4377801"/>
            <a:ext cx="1046515"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10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25" name="TextBox 24">
            <a:extLst>
              <a:ext uri="{FF2B5EF4-FFF2-40B4-BE49-F238E27FC236}">
                <a16:creationId xmlns:a16="http://schemas.microsoft.com/office/drawing/2014/main" id="{E972252E-B9E9-9549-A41F-46BC64DFBEFC}"/>
              </a:ext>
            </a:extLst>
          </p:cNvPr>
          <p:cNvSpPr txBox="1"/>
          <p:nvPr/>
        </p:nvSpPr>
        <p:spPr>
          <a:xfrm>
            <a:off x="5868933" y="4373995"/>
            <a:ext cx="1046515"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60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28" name="Title 1">
            <a:extLst>
              <a:ext uri="{FF2B5EF4-FFF2-40B4-BE49-F238E27FC236}">
                <a16:creationId xmlns:a16="http://schemas.microsoft.com/office/drawing/2014/main" id="{93ABC78C-8651-604F-8343-AC2F655A6CCF}"/>
              </a:ext>
            </a:extLst>
          </p:cNvPr>
          <p:cNvSpPr txBox="1">
            <a:spLocks/>
          </p:cNvSpPr>
          <p:nvPr/>
        </p:nvSpPr>
        <p:spPr>
          <a:xfrm>
            <a:off x="3705757" y="5508457"/>
            <a:ext cx="4207422" cy="635471"/>
          </a:xfrm>
          <a:prstGeom prst="rect">
            <a:avLst/>
          </a:prstGeom>
        </p:spPr>
        <p:txBody>
          <a:bodyPr vert="horz" lIns="91440" tIns="45720" rIns="91440" bIns="45720" rtlCol="0" anchor="t">
            <a:normAutofit fontScale="92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3800" b="0" i="0" u="none" strike="noStrike" kern="1200" cap="none" spc="0" normalizeH="0" baseline="0" noProof="0" dirty="0">
                <a:ln>
                  <a:noFill/>
                </a:ln>
                <a:solidFill>
                  <a:srgbClr val="000000"/>
                </a:solidFill>
                <a:effectLst/>
                <a:uLnTx/>
                <a:uFillTx/>
                <a:latin typeface="Raleway Thin" panose="020B0203030101060003" pitchFamily="34" charset="77"/>
                <a:ea typeface="+mj-ea"/>
                <a:cs typeface="+mj-cs"/>
              </a:rPr>
              <a:t>Winter Wheat</a:t>
            </a:r>
            <a:r>
              <a:rPr kumimoji="0" lang="en-US" sz="3800" b="1" i="0" u="none" strike="noStrike" kern="1200" cap="none" spc="0" normalizeH="0" baseline="0" noProof="0" dirty="0">
                <a:ln>
                  <a:noFill/>
                </a:ln>
                <a:solidFill>
                  <a:srgbClr val="000000"/>
                </a:solidFill>
                <a:effectLst/>
                <a:uLnTx/>
                <a:uFillTx/>
                <a:latin typeface="Raleway SemiBold" panose="020B0503030101060003" pitchFamily="34" charset="77"/>
                <a:ea typeface="+mj-ea"/>
                <a:cs typeface="+mj-cs"/>
              </a:rPr>
              <a:t> Field </a:t>
            </a:r>
          </a:p>
        </p:txBody>
      </p:sp>
      <p:sp>
        <p:nvSpPr>
          <p:cNvPr id="29" name="Subtitle 2">
            <a:extLst>
              <a:ext uri="{FF2B5EF4-FFF2-40B4-BE49-F238E27FC236}">
                <a16:creationId xmlns:a16="http://schemas.microsoft.com/office/drawing/2014/main" id="{A25A5937-5DC4-D443-83E6-295D9B7CF117}"/>
              </a:ext>
            </a:extLst>
          </p:cNvPr>
          <p:cNvSpPr txBox="1">
            <a:spLocks/>
          </p:cNvSpPr>
          <p:nvPr/>
        </p:nvSpPr>
        <p:spPr>
          <a:xfrm>
            <a:off x="625832" y="5328470"/>
            <a:ext cx="3311525" cy="484188"/>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PAWNEE COUNTY</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 KANSAS</a:t>
            </a:r>
          </a:p>
        </p:txBody>
      </p:sp>
    </p:spTree>
    <p:extLst>
      <p:ext uri="{BB962C8B-B14F-4D97-AF65-F5344CB8AC3E}">
        <p14:creationId xmlns:p14="http://schemas.microsoft.com/office/powerpoint/2010/main" val="650987763"/>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3</a:t>
            </a:r>
          </a:p>
        </p:txBody>
      </p:sp>
      <p:pic>
        <p:nvPicPr>
          <p:cNvPr id="18" name="Picture 17" descr="Screen Shot 2019-05-01 at 11.04.18 AM.png">
            <a:extLst>
              <a:ext uri="{FF2B5EF4-FFF2-40B4-BE49-F238E27FC236}">
                <a16:creationId xmlns:a16="http://schemas.microsoft.com/office/drawing/2014/main" id="{914D969D-8753-BD40-8D3D-F04D30FEBA80}"/>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738565" y="757645"/>
            <a:ext cx="8376860" cy="5213571"/>
          </a:xfrm>
          <a:prstGeom prst="rect">
            <a:avLst/>
          </a:prstGeom>
        </p:spPr>
      </p:pic>
      <p:sp>
        <p:nvSpPr>
          <p:cNvPr id="27" name="Rectangle 26">
            <a:extLst>
              <a:ext uri="{FF2B5EF4-FFF2-40B4-BE49-F238E27FC236}">
                <a16:creationId xmlns:a16="http://schemas.microsoft.com/office/drawing/2014/main" id="{0145FC30-5200-6649-8B1B-FFA22709315E}"/>
              </a:ext>
            </a:extLst>
          </p:cNvPr>
          <p:cNvSpPr/>
          <p:nvPr/>
        </p:nvSpPr>
        <p:spPr>
          <a:xfrm rot="16200000">
            <a:off x="1747993" y="4284195"/>
            <a:ext cx="233716" cy="1611315"/>
          </a:xfrm>
          <a:prstGeom prst="rect">
            <a:avLst/>
          </a:prstGeom>
          <a:gradFill>
            <a:gsLst>
              <a:gs pos="0">
                <a:srgbClr val="FF0000"/>
              </a:gs>
              <a:gs pos="100000">
                <a:srgbClr val="008000"/>
              </a:gs>
              <a:gs pos="53000">
                <a:srgbClr val="FFFF00"/>
              </a:gs>
            </a:gsLst>
          </a:gra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8" name="TextBox 27">
            <a:extLst>
              <a:ext uri="{FF2B5EF4-FFF2-40B4-BE49-F238E27FC236}">
                <a16:creationId xmlns:a16="http://schemas.microsoft.com/office/drawing/2014/main" id="{3042617D-1944-0447-B7C8-F2A8224A73FE}"/>
              </a:ext>
            </a:extLst>
          </p:cNvPr>
          <p:cNvSpPr txBox="1"/>
          <p:nvPr/>
        </p:nvSpPr>
        <p:spPr>
          <a:xfrm>
            <a:off x="1016330" y="5181423"/>
            <a:ext cx="1046515"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10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29" name="TextBox 28">
            <a:extLst>
              <a:ext uri="{FF2B5EF4-FFF2-40B4-BE49-F238E27FC236}">
                <a16:creationId xmlns:a16="http://schemas.microsoft.com/office/drawing/2014/main" id="{1A6FD7AA-2AA6-8345-BF09-CC73412CF1D5}"/>
              </a:ext>
            </a:extLst>
          </p:cNvPr>
          <p:cNvSpPr txBox="1"/>
          <p:nvPr/>
        </p:nvSpPr>
        <p:spPr>
          <a:xfrm>
            <a:off x="2420285" y="5177617"/>
            <a:ext cx="684628"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60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30" name="Rectangle 29">
            <a:extLst>
              <a:ext uri="{FF2B5EF4-FFF2-40B4-BE49-F238E27FC236}">
                <a16:creationId xmlns:a16="http://schemas.microsoft.com/office/drawing/2014/main" id="{D3E66472-D0FA-F049-8BAC-C1BC608A5B90}"/>
              </a:ext>
            </a:extLst>
          </p:cNvPr>
          <p:cNvSpPr/>
          <p:nvPr/>
        </p:nvSpPr>
        <p:spPr>
          <a:xfrm>
            <a:off x="4682140" y="1891678"/>
            <a:ext cx="147120" cy="164298"/>
          </a:xfrm>
          <a:prstGeom prst="rect">
            <a:avLst/>
          </a:prstGeom>
          <a:noFill/>
          <a:ln w="38100">
            <a:solidFill>
              <a:schemeClr val="accent2"/>
            </a:solidFill>
          </a:ln>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34" name="Subtitle 2">
            <a:extLst>
              <a:ext uri="{FF2B5EF4-FFF2-40B4-BE49-F238E27FC236}">
                <a16:creationId xmlns:a16="http://schemas.microsoft.com/office/drawing/2014/main" id="{24E65973-5F7A-F846-96EE-2F13560B8B71}"/>
              </a:ext>
            </a:extLst>
          </p:cNvPr>
          <p:cNvSpPr txBox="1">
            <a:spLocks/>
          </p:cNvSpPr>
          <p:nvPr/>
        </p:nvSpPr>
        <p:spPr>
          <a:xfrm>
            <a:off x="624261" y="5840383"/>
            <a:ext cx="3311525" cy="484188"/>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PAWNEE COUNTY</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 KANSAS</a:t>
            </a:r>
          </a:p>
        </p:txBody>
      </p:sp>
      <p:sp>
        <p:nvSpPr>
          <p:cNvPr id="35" name="Title 1">
            <a:extLst>
              <a:ext uri="{FF2B5EF4-FFF2-40B4-BE49-F238E27FC236}">
                <a16:creationId xmlns:a16="http://schemas.microsoft.com/office/drawing/2014/main" id="{7AC00400-A8FC-2248-9F26-A93BD70838E3}"/>
              </a:ext>
            </a:extLst>
          </p:cNvPr>
          <p:cNvSpPr txBox="1">
            <a:spLocks/>
          </p:cNvSpPr>
          <p:nvPr/>
        </p:nvSpPr>
        <p:spPr>
          <a:xfrm>
            <a:off x="3705757" y="5979951"/>
            <a:ext cx="4395256" cy="635471"/>
          </a:xfrm>
          <a:prstGeom prst="rect">
            <a:avLst/>
          </a:prstGeom>
        </p:spPr>
        <p:txBody>
          <a:bodyPr vert="horz" lIns="91440" tIns="45720" rIns="91440" bIns="45720" rtlCol="0" anchor="t">
            <a:normAutofit fontScale="92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3800" b="0" i="0" u="none" strike="noStrike" kern="1200" cap="none" spc="0" normalizeH="0" baseline="0" noProof="0" dirty="0">
                <a:ln>
                  <a:noFill/>
                </a:ln>
                <a:solidFill>
                  <a:srgbClr val="000000"/>
                </a:solidFill>
                <a:effectLst/>
                <a:uLnTx/>
                <a:uFillTx/>
                <a:latin typeface="Raleway Thin" panose="020B0203030101060003" pitchFamily="34" charset="77"/>
                <a:ea typeface="+mj-ea"/>
                <a:cs typeface="+mj-cs"/>
              </a:rPr>
              <a:t>Winter Wheat</a:t>
            </a:r>
            <a:r>
              <a:rPr kumimoji="0" lang="en-US" sz="3800" b="1" i="0" u="none" strike="noStrike" kern="1200" cap="none" spc="0" normalizeH="0" baseline="0" noProof="0" dirty="0">
                <a:ln>
                  <a:noFill/>
                </a:ln>
                <a:solidFill>
                  <a:srgbClr val="000000"/>
                </a:solidFill>
                <a:effectLst/>
                <a:uLnTx/>
                <a:uFillTx/>
                <a:latin typeface="Raleway SemiBold" panose="020B0503030101060003" pitchFamily="34" charset="77"/>
                <a:ea typeface="+mj-ea"/>
                <a:cs typeface="+mj-cs"/>
              </a:rPr>
              <a:t> Fields </a:t>
            </a:r>
          </a:p>
        </p:txBody>
      </p:sp>
    </p:spTree>
    <p:extLst>
      <p:ext uri="{BB962C8B-B14F-4D97-AF65-F5344CB8AC3E}">
        <p14:creationId xmlns:p14="http://schemas.microsoft.com/office/powerpoint/2010/main" val="2092153879"/>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3</a:t>
            </a:r>
          </a:p>
        </p:txBody>
      </p:sp>
      <p:sp>
        <p:nvSpPr>
          <p:cNvPr id="27" name="Rectangle 26">
            <a:extLst>
              <a:ext uri="{FF2B5EF4-FFF2-40B4-BE49-F238E27FC236}">
                <a16:creationId xmlns:a16="http://schemas.microsoft.com/office/drawing/2014/main" id="{0145FC30-5200-6649-8B1B-FFA22709315E}"/>
              </a:ext>
            </a:extLst>
          </p:cNvPr>
          <p:cNvSpPr/>
          <p:nvPr/>
        </p:nvSpPr>
        <p:spPr>
          <a:xfrm rot="5400000">
            <a:off x="1762281" y="3936881"/>
            <a:ext cx="233716" cy="1611315"/>
          </a:xfrm>
          <a:prstGeom prst="rect">
            <a:avLst/>
          </a:prstGeom>
          <a:gradFill>
            <a:gsLst>
              <a:gs pos="0">
                <a:srgbClr val="FF0000"/>
              </a:gs>
              <a:gs pos="100000">
                <a:srgbClr val="008000"/>
              </a:gs>
              <a:gs pos="53000">
                <a:srgbClr val="FFFF00"/>
              </a:gs>
            </a:gsLst>
          </a:gra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28" name="TextBox 27">
            <a:extLst>
              <a:ext uri="{FF2B5EF4-FFF2-40B4-BE49-F238E27FC236}">
                <a16:creationId xmlns:a16="http://schemas.microsoft.com/office/drawing/2014/main" id="{3042617D-1944-0447-B7C8-F2A8224A73FE}"/>
              </a:ext>
            </a:extLst>
          </p:cNvPr>
          <p:cNvSpPr txBox="1"/>
          <p:nvPr/>
        </p:nvSpPr>
        <p:spPr>
          <a:xfrm>
            <a:off x="1030618" y="4834109"/>
            <a:ext cx="1046515"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10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29" name="TextBox 28">
            <a:extLst>
              <a:ext uri="{FF2B5EF4-FFF2-40B4-BE49-F238E27FC236}">
                <a16:creationId xmlns:a16="http://schemas.microsoft.com/office/drawing/2014/main" id="{1A6FD7AA-2AA6-8345-BF09-CC73412CF1D5}"/>
              </a:ext>
            </a:extLst>
          </p:cNvPr>
          <p:cNvSpPr txBox="1"/>
          <p:nvPr/>
        </p:nvSpPr>
        <p:spPr>
          <a:xfrm>
            <a:off x="2434573" y="4830303"/>
            <a:ext cx="684628"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60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30" name="Rectangle 29">
            <a:extLst>
              <a:ext uri="{FF2B5EF4-FFF2-40B4-BE49-F238E27FC236}">
                <a16:creationId xmlns:a16="http://schemas.microsoft.com/office/drawing/2014/main" id="{D3E66472-D0FA-F049-8BAC-C1BC608A5B90}"/>
              </a:ext>
            </a:extLst>
          </p:cNvPr>
          <p:cNvSpPr/>
          <p:nvPr/>
        </p:nvSpPr>
        <p:spPr>
          <a:xfrm>
            <a:off x="4253510" y="1748798"/>
            <a:ext cx="147120" cy="164298"/>
          </a:xfrm>
          <a:prstGeom prst="rect">
            <a:avLst/>
          </a:prstGeom>
          <a:noFill/>
          <a:ln w="38100">
            <a:solidFill>
              <a:schemeClr val="accent2"/>
            </a:solidFill>
          </a:ln>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34" name="Subtitle 2">
            <a:extLst>
              <a:ext uri="{FF2B5EF4-FFF2-40B4-BE49-F238E27FC236}">
                <a16:creationId xmlns:a16="http://schemas.microsoft.com/office/drawing/2014/main" id="{24E65973-5F7A-F846-96EE-2F13560B8B71}"/>
              </a:ext>
            </a:extLst>
          </p:cNvPr>
          <p:cNvSpPr txBox="1">
            <a:spLocks/>
          </p:cNvSpPr>
          <p:nvPr/>
        </p:nvSpPr>
        <p:spPr>
          <a:xfrm>
            <a:off x="678632" y="5477513"/>
            <a:ext cx="3311525" cy="484188"/>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STATE OF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KANSAS</a:t>
            </a:r>
          </a:p>
        </p:txBody>
      </p:sp>
      <p:pic>
        <p:nvPicPr>
          <p:cNvPr id="13" name="Picture 12" descr="Screen Shot 2019-05-01 at 11.06.57 AM.png">
            <a:extLst>
              <a:ext uri="{FF2B5EF4-FFF2-40B4-BE49-F238E27FC236}">
                <a16:creationId xmlns:a16="http://schemas.microsoft.com/office/drawing/2014/main" id="{EBDD67DA-FC7E-A34D-81AE-7A5589D8D375}"/>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738565" y="757646"/>
            <a:ext cx="9119040" cy="4843054"/>
          </a:xfrm>
          <a:prstGeom prst="rect">
            <a:avLst/>
          </a:prstGeom>
        </p:spPr>
      </p:pic>
      <p:sp>
        <p:nvSpPr>
          <p:cNvPr id="14" name="Rectangle 13">
            <a:extLst>
              <a:ext uri="{FF2B5EF4-FFF2-40B4-BE49-F238E27FC236}">
                <a16:creationId xmlns:a16="http://schemas.microsoft.com/office/drawing/2014/main" id="{8B5D0514-9671-794A-896C-3A2B5D0191E3}"/>
              </a:ext>
            </a:extLst>
          </p:cNvPr>
          <p:cNvSpPr/>
          <p:nvPr/>
        </p:nvSpPr>
        <p:spPr>
          <a:xfrm rot="16200000">
            <a:off x="8622967" y="4271511"/>
            <a:ext cx="233716" cy="1611315"/>
          </a:xfrm>
          <a:prstGeom prst="rect">
            <a:avLst/>
          </a:prstGeom>
          <a:gradFill>
            <a:gsLst>
              <a:gs pos="0">
                <a:srgbClr val="FF0000"/>
              </a:gs>
              <a:gs pos="100000">
                <a:srgbClr val="008000"/>
              </a:gs>
              <a:gs pos="53000">
                <a:srgbClr val="FFFF00"/>
              </a:gs>
            </a:gsLst>
          </a:gra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15" name="TextBox 14">
            <a:extLst>
              <a:ext uri="{FF2B5EF4-FFF2-40B4-BE49-F238E27FC236}">
                <a16:creationId xmlns:a16="http://schemas.microsoft.com/office/drawing/2014/main" id="{AE5F4520-C0B8-E74A-91E4-0A5EA14C7CF4}"/>
              </a:ext>
            </a:extLst>
          </p:cNvPr>
          <p:cNvSpPr txBox="1"/>
          <p:nvPr/>
        </p:nvSpPr>
        <p:spPr>
          <a:xfrm>
            <a:off x="7891304" y="5168739"/>
            <a:ext cx="1046515"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10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16" name="TextBox 15">
            <a:extLst>
              <a:ext uri="{FF2B5EF4-FFF2-40B4-BE49-F238E27FC236}">
                <a16:creationId xmlns:a16="http://schemas.microsoft.com/office/drawing/2014/main" id="{9FEA77F1-2A89-C54C-97A6-658A6AD5F32A}"/>
              </a:ext>
            </a:extLst>
          </p:cNvPr>
          <p:cNvSpPr txBox="1"/>
          <p:nvPr/>
        </p:nvSpPr>
        <p:spPr>
          <a:xfrm>
            <a:off x="9295259" y="5164933"/>
            <a:ext cx="684628" cy="461665"/>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60 </a:t>
            </a:r>
          </a:p>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FFFFFF"/>
                </a:solidFill>
                <a:effectLst/>
                <a:uLnTx/>
                <a:uFillTx/>
                <a:latin typeface="Raleway" panose="020B0503030101060003" pitchFamily="34" charset="77"/>
                <a:ea typeface="+mn-ea"/>
                <a:cs typeface="+mn-cs"/>
              </a:rPr>
              <a:t>bu/ac</a:t>
            </a:r>
          </a:p>
        </p:txBody>
      </p:sp>
      <p:sp>
        <p:nvSpPr>
          <p:cNvPr id="17" name="Title 1">
            <a:extLst>
              <a:ext uri="{FF2B5EF4-FFF2-40B4-BE49-F238E27FC236}">
                <a16:creationId xmlns:a16="http://schemas.microsoft.com/office/drawing/2014/main" id="{FEFC9070-3A65-5E47-B7CD-E67106F0D1B7}"/>
              </a:ext>
            </a:extLst>
          </p:cNvPr>
          <p:cNvSpPr txBox="1">
            <a:spLocks/>
          </p:cNvSpPr>
          <p:nvPr/>
        </p:nvSpPr>
        <p:spPr>
          <a:xfrm>
            <a:off x="3705757" y="5579897"/>
            <a:ext cx="4395256" cy="635471"/>
          </a:xfrm>
          <a:prstGeom prst="rect">
            <a:avLst/>
          </a:prstGeom>
        </p:spPr>
        <p:txBody>
          <a:bodyPr vert="horz" lIns="91440" tIns="45720" rIns="91440" bIns="45720" rtlCol="0" anchor="t">
            <a:normAutofit fontScale="92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marL="0" marR="0" lvl="0" indent="0" algn="l" defTabSz="457200" rtl="0" eaLnBrk="1" fontAlgn="auto" latinLnBrk="0" hangingPunct="1">
              <a:lnSpc>
                <a:spcPct val="100000"/>
              </a:lnSpc>
              <a:spcBef>
                <a:spcPct val="0"/>
              </a:spcBef>
              <a:spcAft>
                <a:spcPts val="0"/>
              </a:spcAft>
              <a:buClrTx/>
              <a:buSzTx/>
              <a:buFontTx/>
              <a:buNone/>
              <a:tabLst/>
              <a:defRPr/>
            </a:pPr>
            <a:r>
              <a:rPr kumimoji="0" lang="en-US" sz="3800" b="0" i="0" u="none" strike="noStrike" kern="1200" cap="none" spc="0" normalizeH="0" baseline="0" noProof="0" dirty="0">
                <a:ln>
                  <a:noFill/>
                </a:ln>
                <a:solidFill>
                  <a:srgbClr val="000000"/>
                </a:solidFill>
                <a:effectLst/>
                <a:uLnTx/>
                <a:uFillTx/>
                <a:latin typeface="Raleway Thin" panose="020B0203030101060003" pitchFamily="34" charset="77"/>
                <a:ea typeface="+mj-ea"/>
                <a:cs typeface="+mj-cs"/>
              </a:rPr>
              <a:t>Winter Wheat</a:t>
            </a:r>
            <a:r>
              <a:rPr kumimoji="0" lang="en-US" sz="3800" b="1" i="0" u="none" strike="noStrike" kern="1200" cap="none" spc="0" normalizeH="0" baseline="0" noProof="0" dirty="0">
                <a:ln>
                  <a:noFill/>
                </a:ln>
                <a:solidFill>
                  <a:srgbClr val="000000"/>
                </a:solidFill>
                <a:effectLst/>
                <a:uLnTx/>
                <a:uFillTx/>
                <a:latin typeface="Raleway SemiBold" panose="020B0503030101060003" pitchFamily="34" charset="77"/>
                <a:ea typeface="+mj-ea"/>
                <a:cs typeface="+mj-cs"/>
              </a:rPr>
              <a:t> Fields </a:t>
            </a:r>
          </a:p>
        </p:txBody>
      </p:sp>
    </p:spTree>
    <p:extLst>
      <p:ext uri="{BB962C8B-B14F-4D97-AF65-F5344CB8AC3E}">
        <p14:creationId xmlns:p14="http://schemas.microsoft.com/office/powerpoint/2010/main" val="1535619453"/>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5" name="Right Triangle 34">
            <a:extLst>
              <a:ext uri="{FF2B5EF4-FFF2-40B4-BE49-F238E27FC236}">
                <a16:creationId xmlns:a16="http://schemas.microsoft.com/office/drawing/2014/main" id="{13245497-7696-2A4A-BF8B-FA0065F79EB0}"/>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4</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Grain Marketing</a:t>
            </a:r>
          </a:p>
        </p:txBody>
      </p:sp>
      <p:pic>
        <p:nvPicPr>
          <p:cNvPr id="12" name="Picture 11">
            <a:extLst>
              <a:ext uri="{FF2B5EF4-FFF2-40B4-BE49-F238E27FC236}">
                <a16:creationId xmlns:a16="http://schemas.microsoft.com/office/drawing/2014/main" id="{C2C99BFE-14E2-D441-9EF5-42A2DC4A1CA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52475" y="1335178"/>
            <a:ext cx="6635877" cy="5111735"/>
          </a:xfrm>
          <a:prstGeom prst="rect">
            <a:avLst/>
          </a:prstGeom>
        </p:spPr>
      </p:pic>
      <p:sp>
        <p:nvSpPr>
          <p:cNvPr id="15" name="Subtitle 2">
            <a:extLst>
              <a:ext uri="{FF2B5EF4-FFF2-40B4-BE49-F238E27FC236}">
                <a16:creationId xmlns:a16="http://schemas.microsoft.com/office/drawing/2014/main" id="{13657AA5-69FF-0840-929F-F9F4E762524A}"/>
              </a:ext>
            </a:extLst>
          </p:cNvPr>
          <p:cNvSpPr txBox="1">
            <a:spLocks/>
          </p:cNvSpPr>
          <p:nvPr/>
        </p:nvSpPr>
        <p:spPr>
          <a:xfrm>
            <a:off x="698337" y="6385923"/>
            <a:ext cx="3311525" cy="379972"/>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HARDIN COUNTY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IOWA</a:t>
            </a:r>
          </a:p>
        </p:txBody>
      </p:sp>
    </p:spTree>
    <p:extLst>
      <p:ext uri="{BB962C8B-B14F-4D97-AF65-F5344CB8AC3E}">
        <p14:creationId xmlns:p14="http://schemas.microsoft.com/office/powerpoint/2010/main" val="3285871951"/>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5" name="Right Triangle 34">
            <a:extLst>
              <a:ext uri="{FF2B5EF4-FFF2-40B4-BE49-F238E27FC236}">
                <a16:creationId xmlns:a16="http://schemas.microsoft.com/office/drawing/2014/main" id="{13245497-7696-2A4A-BF8B-FA0065F79EB0}"/>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4</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Grain Marketing</a:t>
            </a:r>
          </a:p>
        </p:txBody>
      </p:sp>
      <p:graphicFrame>
        <p:nvGraphicFramePr>
          <p:cNvPr id="13" name="Table 12">
            <a:extLst>
              <a:ext uri="{FF2B5EF4-FFF2-40B4-BE49-F238E27FC236}">
                <a16:creationId xmlns:a16="http://schemas.microsoft.com/office/drawing/2014/main" id="{C529CD05-B613-D74E-9A0F-E3EC331B959F}"/>
              </a:ext>
            </a:extLst>
          </p:cNvPr>
          <p:cNvGraphicFramePr>
            <a:graphicFrameLocks noGrp="1"/>
          </p:cNvGraphicFramePr>
          <p:nvPr>
            <p:extLst/>
          </p:nvPr>
        </p:nvGraphicFramePr>
        <p:xfrm>
          <a:off x="7668107" y="3230076"/>
          <a:ext cx="4456736" cy="792480"/>
        </p:xfrm>
        <a:graphic>
          <a:graphicData uri="http://schemas.openxmlformats.org/drawingml/2006/table">
            <a:tbl>
              <a:tblPr firstRow="1" bandRow="1">
                <a:tableStyleId>{5C22544A-7EE6-4342-B048-85BDC9FD1C3A}</a:tableStyleId>
              </a:tblPr>
              <a:tblGrid>
                <a:gridCol w="1071852">
                  <a:extLst>
                    <a:ext uri="{9D8B030D-6E8A-4147-A177-3AD203B41FA5}">
                      <a16:colId xmlns:a16="http://schemas.microsoft.com/office/drawing/2014/main" val="2159116549"/>
                    </a:ext>
                  </a:extLst>
                </a:gridCol>
                <a:gridCol w="962526">
                  <a:extLst>
                    <a:ext uri="{9D8B030D-6E8A-4147-A177-3AD203B41FA5}">
                      <a16:colId xmlns:a16="http://schemas.microsoft.com/office/drawing/2014/main" val="215391239"/>
                    </a:ext>
                  </a:extLst>
                </a:gridCol>
                <a:gridCol w="978569">
                  <a:extLst>
                    <a:ext uri="{9D8B030D-6E8A-4147-A177-3AD203B41FA5}">
                      <a16:colId xmlns:a16="http://schemas.microsoft.com/office/drawing/2014/main" val="2189444075"/>
                    </a:ext>
                  </a:extLst>
                </a:gridCol>
                <a:gridCol w="1443789">
                  <a:extLst>
                    <a:ext uri="{9D8B030D-6E8A-4147-A177-3AD203B41FA5}">
                      <a16:colId xmlns:a16="http://schemas.microsoft.com/office/drawing/2014/main" val="2192711913"/>
                    </a:ext>
                  </a:extLst>
                </a:gridCol>
              </a:tblGrid>
              <a:tr h="370840">
                <a:tc>
                  <a:txBody>
                    <a:bodyPr/>
                    <a:lstStyle/>
                    <a:p>
                      <a:pPr algn="l"/>
                      <a:r>
                        <a:rPr lang="en-US" sz="2000" b="0" i="1" dirty="0">
                          <a:latin typeface="Raleway Medium" panose="020B0503030101060003" pitchFamily="34" charset="77"/>
                        </a:rPr>
                        <a:t>Acres</a:t>
                      </a:r>
                    </a:p>
                  </a:txBody>
                  <a:tcPr>
                    <a:solidFill>
                      <a:srgbClr val="3384C1"/>
                    </a:solidFill>
                  </a:tcPr>
                </a:tc>
                <a:tc>
                  <a:txBody>
                    <a:bodyPr/>
                    <a:lstStyle/>
                    <a:p>
                      <a:pPr algn="l"/>
                      <a:r>
                        <a:rPr lang="en-US" sz="2000" b="0" i="1" dirty="0">
                          <a:latin typeface="Raleway Medium" panose="020B0503030101060003" pitchFamily="34" charset="77"/>
                        </a:rPr>
                        <a:t>Fields</a:t>
                      </a:r>
                    </a:p>
                  </a:txBody>
                  <a:tcPr>
                    <a:solidFill>
                      <a:srgbClr val="3384C1"/>
                    </a:solidFill>
                  </a:tcPr>
                </a:tc>
                <a:tc>
                  <a:txBody>
                    <a:bodyPr/>
                    <a:lstStyle/>
                    <a:p>
                      <a:pPr algn="l"/>
                      <a:r>
                        <a:rPr lang="en-US" sz="2000" b="0" i="1" dirty="0">
                          <a:latin typeface="Raleway Medium" panose="020B0503030101060003" pitchFamily="34" charset="77"/>
                        </a:rPr>
                        <a:t>Yield</a:t>
                      </a:r>
                    </a:p>
                  </a:txBody>
                  <a:tcPr>
                    <a:solidFill>
                      <a:srgbClr val="3384C1"/>
                    </a:solidFill>
                  </a:tcPr>
                </a:tc>
                <a:tc>
                  <a:txBody>
                    <a:bodyPr/>
                    <a:lstStyle/>
                    <a:p>
                      <a:pPr algn="l"/>
                      <a:r>
                        <a:rPr lang="en-US" sz="2000" b="0" i="1" dirty="0">
                          <a:latin typeface="Raleway Medium" panose="020B0503030101060003" pitchFamily="34" charset="77"/>
                        </a:rPr>
                        <a:t>Volume</a:t>
                      </a:r>
                    </a:p>
                  </a:txBody>
                  <a:tcPr>
                    <a:solidFill>
                      <a:srgbClr val="3384C1"/>
                    </a:solidFill>
                  </a:tcPr>
                </a:tc>
                <a:extLst>
                  <a:ext uri="{0D108BD9-81ED-4DB2-BD59-A6C34878D82A}">
                    <a16:rowId xmlns:a16="http://schemas.microsoft.com/office/drawing/2014/main" val="1250477159"/>
                  </a:ext>
                </a:extLst>
              </a:tr>
              <a:tr h="370840">
                <a:tc>
                  <a:txBody>
                    <a:bodyPr/>
                    <a:lstStyle/>
                    <a:p>
                      <a:pPr algn="ctr"/>
                      <a:r>
                        <a:rPr lang="en-US" sz="2000" b="0" i="1" dirty="0">
                          <a:latin typeface="Raleway Medium" panose="020B0503030101060003" pitchFamily="34" charset="77"/>
                        </a:rPr>
                        <a:t>12,100</a:t>
                      </a:r>
                    </a:p>
                  </a:txBody>
                  <a:tcPr>
                    <a:noFill/>
                  </a:tcPr>
                </a:tc>
                <a:tc>
                  <a:txBody>
                    <a:bodyPr/>
                    <a:lstStyle/>
                    <a:p>
                      <a:pPr algn="ctr"/>
                      <a:r>
                        <a:rPr lang="en-US" sz="2000" b="0" i="1" dirty="0">
                          <a:latin typeface="Raleway Medium" panose="020B0503030101060003" pitchFamily="34" charset="77"/>
                        </a:rPr>
                        <a:t>110</a:t>
                      </a:r>
                    </a:p>
                  </a:txBody>
                  <a:tcPr>
                    <a:noFill/>
                  </a:tcPr>
                </a:tc>
                <a:tc>
                  <a:txBody>
                    <a:bodyPr/>
                    <a:lstStyle/>
                    <a:p>
                      <a:pPr algn="ctr"/>
                      <a:r>
                        <a:rPr lang="en-US" sz="2000" b="0" i="1" dirty="0">
                          <a:latin typeface="Raleway Medium" panose="020B0503030101060003" pitchFamily="34" charset="77"/>
                        </a:rPr>
                        <a:t>187</a:t>
                      </a:r>
                    </a:p>
                  </a:txBody>
                  <a:tcPr>
                    <a:noFill/>
                  </a:tcPr>
                </a:tc>
                <a:tc>
                  <a:txBody>
                    <a:bodyPr/>
                    <a:lstStyle/>
                    <a:p>
                      <a:pPr algn="ctr"/>
                      <a:r>
                        <a:rPr lang="en-US" sz="2000" b="0" i="1" dirty="0">
                          <a:latin typeface="Raleway Medium" panose="020B0503030101060003" pitchFamily="34" charset="77"/>
                        </a:rPr>
                        <a:t>2,260,000</a:t>
                      </a:r>
                    </a:p>
                  </a:txBody>
                  <a:tcPr>
                    <a:noFill/>
                  </a:tcPr>
                </a:tc>
                <a:extLst>
                  <a:ext uri="{0D108BD9-81ED-4DB2-BD59-A6C34878D82A}">
                    <a16:rowId xmlns:a16="http://schemas.microsoft.com/office/drawing/2014/main" val="3831099084"/>
                  </a:ext>
                </a:extLst>
              </a:tr>
            </a:tbl>
          </a:graphicData>
        </a:graphic>
      </p:graphicFrame>
      <p:pic>
        <p:nvPicPr>
          <p:cNvPr id="14" name="Picture 13">
            <a:extLst>
              <a:ext uri="{FF2B5EF4-FFF2-40B4-BE49-F238E27FC236}">
                <a16:creationId xmlns:a16="http://schemas.microsoft.com/office/drawing/2014/main" id="{16FF3F87-143F-3E4F-AA9E-9569B263DC02}"/>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52474" y="1332801"/>
            <a:ext cx="6635878" cy="5111735"/>
          </a:xfrm>
          <a:prstGeom prst="rect">
            <a:avLst/>
          </a:prstGeom>
        </p:spPr>
      </p:pic>
      <p:sp>
        <p:nvSpPr>
          <p:cNvPr id="20" name="Subtitle 2">
            <a:extLst>
              <a:ext uri="{FF2B5EF4-FFF2-40B4-BE49-F238E27FC236}">
                <a16:creationId xmlns:a16="http://schemas.microsoft.com/office/drawing/2014/main" id="{2E630FE6-9B94-4F4F-B0F1-27D7B81866D3}"/>
              </a:ext>
            </a:extLst>
          </p:cNvPr>
          <p:cNvSpPr txBox="1">
            <a:spLocks/>
          </p:cNvSpPr>
          <p:nvPr/>
        </p:nvSpPr>
        <p:spPr>
          <a:xfrm>
            <a:off x="698337" y="6385923"/>
            <a:ext cx="3311525" cy="379972"/>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HARDIN COUNTY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IOWA</a:t>
            </a:r>
          </a:p>
        </p:txBody>
      </p:sp>
      <p:sp>
        <p:nvSpPr>
          <p:cNvPr id="21" name="Subtitle 2">
            <a:extLst>
              <a:ext uri="{FF2B5EF4-FFF2-40B4-BE49-F238E27FC236}">
                <a16:creationId xmlns:a16="http://schemas.microsoft.com/office/drawing/2014/main" id="{4BB7F6DE-D669-2F44-9EC5-D9FF9E5A7285}"/>
              </a:ext>
            </a:extLst>
          </p:cNvPr>
          <p:cNvSpPr txBox="1">
            <a:spLocks/>
          </p:cNvSpPr>
          <p:nvPr/>
        </p:nvSpPr>
        <p:spPr>
          <a:xfrm>
            <a:off x="5797758" y="6407355"/>
            <a:ext cx="1732171" cy="379972"/>
          </a:xfrm>
          <a:prstGeom prst="rect">
            <a:avLst/>
          </a:prstGeom>
        </p:spPr>
        <p:txBody>
          <a:bodyPr vert="horz" lIns="91440" tIns="45720" rIns="91440" bIns="45720" rtlCol="0" anchor="b">
            <a:no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CORN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BU / AC</a:t>
            </a:r>
          </a:p>
        </p:txBody>
      </p:sp>
    </p:spTree>
    <p:extLst>
      <p:ext uri="{BB962C8B-B14F-4D97-AF65-F5344CB8AC3E}">
        <p14:creationId xmlns:p14="http://schemas.microsoft.com/office/powerpoint/2010/main" val="588384495"/>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5" name="Right Triangle 34">
            <a:extLst>
              <a:ext uri="{FF2B5EF4-FFF2-40B4-BE49-F238E27FC236}">
                <a16:creationId xmlns:a16="http://schemas.microsoft.com/office/drawing/2014/main" id="{13245497-7696-2A4A-BF8B-FA0065F79EB0}"/>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4</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Grain Marketing</a:t>
            </a:r>
          </a:p>
        </p:txBody>
      </p:sp>
      <p:graphicFrame>
        <p:nvGraphicFramePr>
          <p:cNvPr id="16" name="Table 15">
            <a:extLst>
              <a:ext uri="{FF2B5EF4-FFF2-40B4-BE49-F238E27FC236}">
                <a16:creationId xmlns:a16="http://schemas.microsoft.com/office/drawing/2014/main" id="{8354543E-9516-C54C-AEFE-30496E9E1CEB}"/>
              </a:ext>
            </a:extLst>
          </p:cNvPr>
          <p:cNvGraphicFramePr>
            <a:graphicFrameLocks noGrp="1"/>
          </p:cNvGraphicFramePr>
          <p:nvPr>
            <p:extLst/>
          </p:nvPr>
        </p:nvGraphicFramePr>
        <p:xfrm>
          <a:off x="7668107" y="3230076"/>
          <a:ext cx="4456736" cy="792480"/>
        </p:xfrm>
        <a:graphic>
          <a:graphicData uri="http://schemas.openxmlformats.org/drawingml/2006/table">
            <a:tbl>
              <a:tblPr firstRow="1" bandRow="1">
                <a:tableStyleId>{5C22544A-7EE6-4342-B048-85BDC9FD1C3A}</a:tableStyleId>
              </a:tblPr>
              <a:tblGrid>
                <a:gridCol w="1071852">
                  <a:extLst>
                    <a:ext uri="{9D8B030D-6E8A-4147-A177-3AD203B41FA5}">
                      <a16:colId xmlns:a16="http://schemas.microsoft.com/office/drawing/2014/main" val="2159116549"/>
                    </a:ext>
                  </a:extLst>
                </a:gridCol>
                <a:gridCol w="962526">
                  <a:extLst>
                    <a:ext uri="{9D8B030D-6E8A-4147-A177-3AD203B41FA5}">
                      <a16:colId xmlns:a16="http://schemas.microsoft.com/office/drawing/2014/main" val="215391239"/>
                    </a:ext>
                  </a:extLst>
                </a:gridCol>
                <a:gridCol w="978569">
                  <a:extLst>
                    <a:ext uri="{9D8B030D-6E8A-4147-A177-3AD203B41FA5}">
                      <a16:colId xmlns:a16="http://schemas.microsoft.com/office/drawing/2014/main" val="2189444075"/>
                    </a:ext>
                  </a:extLst>
                </a:gridCol>
                <a:gridCol w="1443789">
                  <a:extLst>
                    <a:ext uri="{9D8B030D-6E8A-4147-A177-3AD203B41FA5}">
                      <a16:colId xmlns:a16="http://schemas.microsoft.com/office/drawing/2014/main" val="2192711913"/>
                    </a:ext>
                  </a:extLst>
                </a:gridCol>
              </a:tblGrid>
              <a:tr h="370840">
                <a:tc>
                  <a:txBody>
                    <a:bodyPr/>
                    <a:lstStyle/>
                    <a:p>
                      <a:r>
                        <a:rPr lang="en-US" sz="2000" b="0" i="1" dirty="0">
                          <a:latin typeface="Raleway Medium" panose="020B0503030101060003" pitchFamily="34" charset="77"/>
                        </a:rPr>
                        <a:t>Acres</a:t>
                      </a:r>
                    </a:p>
                  </a:txBody>
                  <a:tcPr>
                    <a:solidFill>
                      <a:srgbClr val="3384C1"/>
                    </a:solidFill>
                  </a:tcPr>
                </a:tc>
                <a:tc>
                  <a:txBody>
                    <a:bodyPr/>
                    <a:lstStyle/>
                    <a:p>
                      <a:r>
                        <a:rPr lang="en-US" sz="2000" b="0" i="1" dirty="0">
                          <a:latin typeface="Raleway Medium" panose="020B0503030101060003" pitchFamily="34" charset="77"/>
                        </a:rPr>
                        <a:t>Fields</a:t>
                      </a:r>
                    </a:p>
                  </a:txBody>
                  <a:tcPr>
                    <a:solidFill>
                      <a:srgbClr val="3384C1"/>
                    </a:solidFill>
                  </a:tcPr>
                </a:tc>
                <a:tc>
                  <a:txBody>
                    <a:bodyPr/>
                    <a:lstStyle/>
                    <a:p>
                      <a:r>
                        <a:rPr lang="en-US" sz="2000" b="0" i="1" dirty="0">
                          <a:latin typeface="Raleway Medium" panose="020B0503030101060003" pitchFamily="34" charset="77"/>
                        </a:rPr>
                        <a:t>Yield</a:t>
                      </a:r>
                    </a:p>
                  </a:txBody>
                  <a:tcPr>
                    <a:solidFill>
                      <a:srgbClr val="3384C1"/>
                    </a:solidFill>
                  </a:tcPr>
                </a:tc>
                <a:tc>
                  <a:txBody>
                    <a:bodyPr/>
                    <a:lstStyle/>
                    <a:p>
                      <a:r>
                        <a:rPr lang="en-US" sz="2000" b="0" i="1" dirty="0">
                          <a:latin typeface="Raleway Medium" panose="020B0503030101060003" pitchFamily="34" charset="77"/>
                        </a:rPr>
                        <a:t>Volume</a:t>
                      </a:r>
                    </a:p>
                  </a:txBody>
                  <a:tcPr>
                    <a:solidFill>
                      <a:srgbClr val="3384C1"/>
                    </a:solidFill>
                  </a:tcPr>
                </a:tc>
                <a:extLst>
                  <a:ext uri="{0D108BD9-81ED-4DB2-BD59-A6C34878D82A}">
                    <a16:rowId xmlns:a16="http://schemas.microsoft.com/office/drawing/2014/main" val="1250477159"/>
                  </a:ext>
                </a:extLst>
              </a:tr>
              <a:tr h="370840">
                <a:tc>
                  <a:txBody>
                    <a:bodyPr/>
                    <a:lstStyle/>
                    <a:p>
                      <a:pPr algn="ctr"/>
                      <a:r>
                        <a:rPr lang="en-US" sz="2000" b="0" i="1" dirty="0">
                          <a:latin typeface="Raleway Medium" panose="020B0503030101060003" pitchFamily="34" charset="77"/>
                        </a:rPr>
                        <a:t>10,400</a:t>
                      </a:r>
                    </a:p>
                  </a:txBody>
                  <a:tcPr>
                    <a:noFill/>
                  </a:tcPr>
                </a:tc>
                <a:tc>
                  <a:txBody>
                    <a:bodyPr/>
                    <a:lstStyle/>
                    <a:p>
                      <a:pPr algn="ctr"/>
                      <a:r>
                        <a:rPr lang="en-US" sz="2000" b="0" i="1" dirty="0">
                          <a:latin typeface="Raleway Medium" panose="020B0503030101060003" pitchFamily="34" charset="77"/>
                        </a:rPr>
                        <a:t>74</a:t>
                      </a:r>
                    </a:p>
                  </a:txBody>
                  <a:tcPr>
                    <a:noFill/>
                  </a:tcPr>
                </a:tc>
                <a:tc>
                  <a:txBody>
                    <a:bodyPr/>
                    <a:lstStyle/>
                    <a:p>
                      <a:pPr algn="ctr"/>
                      <a:r>
                        <a:rPr lang="en-US" sz="2000" b="0" i="1" dirty="0">
                          <a:latin typeface="Raleway Medium" panose="020B0503030101060003" pitchFamily="34" charset="77"/>
                        </a:rPr>
                        <a:t>185</a:t>
                      </a:r>
                    </a:p>
                  </a:txBody>
                  <a:tcPr>
                    <a:noFill/>
                  </a:tcPr>
                </a:tc>
                <a:tc>
                  <a:txBody>
                    <a:bodyPr/>
                    <a:lstStyle/>
                    <a:p>
                      <a:pPr algn="ctr"/>
                      <a:r>
                        <a:rPr lang="en-US" sz="2000" b="0" i="1" dirty="0">
                          <a:latin typeface="Raleway Medium" panose="020B0503030101060003" pitchFamily="34" charset="77"/>
                        </a:rPr>
                        <a:t>2,000,000</a:t>
                      </a:r>
                    </a:p>
                  </a:txBody>
                  <a:tcPr>
                    <a:noFill/>
                  </a:tcPr>
                </a:tc>
                <a:extLst>
                  <a:ext uri="{0D108BD9-81ED-4DB2-BD59-A6C34878D82A}">
                    <a16:rowId xmlns:a16="http://schemas.microsoft.com/office/drawing/2014/main" val="3831099084"/>
                  </a:ext>
                </a:extLst>
              </a:tr>
            </a:tbl>
          </a:graphicData>
        </a:graphic>
      </p:graphicFrame>
      <p:pic>
        <p:nvPicPr>
          <p:cNvPr id="21" name="Picture 20">
            <a:extLst>
              <a:ext uri="{FF2B5EF4-FFF2-40B4-BE49-F238E27FC236}">
                <a16:creationId xmlns:a16="http://schemas.microsoft.com/office/drawing/2014/main" id="{F8484103-1E6E-3846-AB41-5D8304D7769E}"/>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52474" y="1332059"/>
            <a:ext cx="6635878" cy="5111735"/>
          </a:xfrm>
          <a:prstGeom prst="rect">
            <a:avLst/>
          </a:prstGeom>
        </p:spPr>
      </p:pic>
      <p:sp>
        <p:nvSpPr>
          <p:cNvPr id="22" name="Subtitle 2">
            <a:extLst>
              <a:ext uri="{FF2B5EF4-FFF2-40B4-BE49-F238E27FC236}">
                <a16:creationId xmlns:a16="http://schemas.microsoft.com/office/drawing/2014/main" id="{53578E58-9D41-E94E-903E-8FAA05C9681E}"/>
              </a:ext>
            </a:extLst>
          </p:cNvPr>
          <p:cNvSpPr txBox="1">
            <a:spLocks/>
          </p:cNvSpPr>
          <p:nvPr/>
        </p:nvSpPr>
        <p:spPr>
          <a:xfrm>
            <a:off x="698337" y="6385923"/>
            <a:ext cx="3311525" cy="379972"/>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HARDIN COUNTY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IOWA</a:t>
            </a:r>
          </a:p>
        </p:txBody>
      </p:sp>
      <p:sp>
        <p:nvSpPr>
          <p:cNvPr id="23" name="Subtitle 2">
            <a:extLst>
              <a:ext uri="{FF2B5EF4-FFF2-40B4-BE49-F238E27FC236}">
                <a16:creationId xmlns:a16="http://schemas.microsoft.com/office/drawing/2014/main" id="{5A97E56F-FFD2-C24D-950E-BD5EAED2D5D6}"/>
              </a:ext>
            </a:extLst>
          </p:cNvPr>
          <p:cNvSpPr txBox="1">
            <a:spLocks/>
          </p:cNvSpPr>
          <p:nvPr/>
        </p:nvSpPr>
        <p:spPr>
          <a:xfrm>
            <a:off x="5797758" y="6407355"/>
            <a:ext cx="1732171" cy="379972"/>
          </a:xfrm>
          <a:prstGeom prst="rect">
            <a:avLst/>
          </a:prstGeom>
        </p:spPr>
        <p:txBody>
          <a:bodyPr vert="horz" lIns="91440" tIns="45720" rIns="91440" bIns="45720" rtlCol="0" anchor="b">
            <a:no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CORN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BU / AC</a:t>
            </a:r>
          </a:p>
        </p:txBody>
      </p:sp>
    </p:spTree>
    <p:extLst>
      <p:ext uri="{BB962C8B-B14F-4D97-AF65-F5344CB8AC3E}">
        <p14:creationId xmlns:p14="http://schemas.microsoft.com/office/powerpoint/2010/main" val="3173875893"/>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5" name="Right Triangle 34">
            <a:extLst>
              <a:ext uri="{FF2B5EF4-FFF2-40B4-BE49-F238E27FC236}">
                <a16:creationId xmlns:a16="http://schemas.microsoft.com/office/drawing/2014/main" id="{13245497-7696-2A4A-BF8B-FA0065F79EB0}"/>
              </a:ext>
            </a:extLst>
          </p:cNvPr>
          <p:cNvSpPr/>
          <p:nvPr/>
        </p:nvSpPr>
        <p:spPr>
          <a:xfrm>
            <a:off x="1" y="2937753"/>
            <a:ext cx="684048"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6" name="pasted-image.pdf">
            <a:extLst>
              <a:ext uri="{FF2B5EF4-FFF2-40B4-BE49-F238E27FC236}">
                <a16:creationId xmlns:a16="http://schemas.microsoft.com/office/drawing/2014/main" id="{5CE4FFDD-495C-6A47-9816-0152A93147FB}"/>
              </a:ext>
            </a:extLst>
          </p:cNvPr>
          <p:cNvPicPr/>
          <p:nvPr/>
        </p:nvPicPr>
        <p:blipFill rotWithShape="1">
          <a:blip r:embed="rId4" cstate="print">
            <a:extLst>
              <a:ext uri="{28A0092B-C50C-407E-A947-70E740481C1C}">
                <a14:useLocalDpi xmlns:a14="http://schemas.microsoft.com/office/drawing/2010/main" val="0"/>
              </a:ext>
            </a:extLst>
          </a:blip>
          <a:srcRect/>
          <a:stretch/>
        </p:blipFill>
        <p:spPr>
          <a:xfrm>
            <a:off x="10039014" y="6353147"/>
            <a:ext cx="1732171" cy="267374"/>
          </a:xfrm>
          <a:prstGeom prst="rect">
            <a:avLst/>
          </a:prstGeom>
          <a:ln w="12700">
            <a:miter lim="400000"/>
          </a:ln>
        </p:spPr>
      </p:pic>
      <p:sp>
        <p:nvSpPr>
          <p:cNvPr id="10" name="Rectangle 84">
            <a:extLst>
              <a:ext uri="{FF2B5EF4-FFF2-40B4-BE49-F238E27FC236}">
                <a16:creationId xmlns:a16="http://schemas.microsoft.com/office/drawing/2014/main" id="{843976C1-642B-C54C-9084-4A96CAFE26F6}"/>
              </a:ext>
            </a:extLst>
          </p:cNvPr>
          <p:cNvSpPr>
            <a:spLocks noGrp="1" noChangeArrowheads="1"/>
          </p:cNvSpPr>
          <p:nvPr>
            <p:ph type="title"/>
            <p:custDataLst>
              <p:tags r:id="rId1"/>
            </p:custDataLst>
          </p:nvPr>
        </p:nvSpPr>
        <p:spPr>
          <a:xfrm>
            <a:off x="738565" y="122175"/>
            <a:ext cx="8574088" cy="545965"/>
          </a:xfrm>
        </p:spPr>
        <p:txBody>
          <a:bodyPr>
            <a:noAutofit/>
          </a:bodyPr>
          <a:lstStyle/>
          <a:p>
            <a:r>
              <a:rPr lang="en-US" sz="3200" b="1" dirty="0">
                <a:solidFill>
                  <a:schemeClr val="tx1"/>
                </a:solidFill>
                <a:latin typeface="Raleway SemiBold" panose="020B0503030101060003" pitchFamily="34" charset="77"/>
                <a:ea typeface="Apple SD Gothic Neo" panose="02000300000000000000" pitchFamily="2" charset="-127"/>
              </a:rPr>
              <a:t>Case Study 4</a:t>
            </a:r>
          </a:p>
        </p:txBody>
      </p:sp>
      <p:sp>
        <p:nvSpPr>
          <p:cNvPr id="11" name="Title 1">
            <a:extLst>
              <a:ext uri="{FF2B5EF4-FFF2-40B4-BE49-F238E27FC236}">
                <a16:creationId xmlns:a16="http://schemas.microsoft.com/office/drawing/2014/main" id="{E7003DEF-F3FF-FC49-9525-23CDEDEC031E}"/>
              </a:ext>
            </a:extLst>
          </p:cNvPr>
          <p:cNvSpPr txBox="1">
            <a:spLocks/>
          </p:cNvSpPr>
          <p:nvPr/>
        </p:nvSpPr>
        <p:spPr>
          <a:xfrm>
            <a:off x="752475" y="757646"/>
            <a:ext cx="9144000" cy="567082"/>
          </a:xfrm>
          <a:prstGeom prst="rect">
            <a:avLst/>
          </a:prstGeom>
          <a:solidFill>
            <a:schemeClr val="accent2"/>
          </a:solidFill>
        </p:spPr>
        <p:txBody>
          <a:bodyPr vert="horz" lIns="91440" tIns="45720" rIns="91440" bIns="45720" rtlCol="0" anchor="t">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l" defTabSz="914400" rtl="0" eaLnBrk="1" fontAlgn="auto" latinLnBrk="0" hangingPunct="1">
              <a:lnSpc>
                <a:spcPct val="150000"/>
              </a:lnSpc>
              <a:spcBef>
                <a:spcPts val="600"/>
              </a:spcBef>
              <a:spcAft>
                <a:spcPts val="600"/>
              </a:spcAft>
              <a:buClrTx/>
              <a:buSzTx/>
              <a:buFontTx/>
              <a:buNone/>
              <a:tabLst/>
              <a:defRPr/>
            </a:pPr>
            <a:r>
              <a:rPr kumimoji="0" lang="en-US" sz="18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   </a:t>
            </a:r>
            <a:r>
              <a:rPr kumimoji="0" lang="en-US" sz="2000" b="0" i="1" u="none" strike="noStrike" kern="1200" cap="none" spc="0" normalizeH="0" baseline="0" noProof="0" dirty="0">
                <a:ln>
                  <a:noFill/>
                </a:ln>
                <a:solidFill>
                  <a:srgbClr val="FFFFFF"/>
                </a:solidFill>
                <a:effectLst/>
                <a:uLnTx/>
                <a:uFillTx/>
                <a:latin typeface="Raleway Medium" panose="020B0503030101060003" pitchFamily="34" charset="77"/>
                <a:ea typeface="+mj-ea"/>
                <a:cs typeface="+mj-cs"/>
              </a:rPr>
              <a:t>Grain Marketing</a:t>
            </a:r>
          </a:p>
        </p:txBody>
      </p:sp>
      <p:graphicFrame>
        <p:nvGraphicFramePr>
          <p:cNvPr id="16" name="Table 15">
            <a:extLst>
              <a:ext uri="{FF2B5EF4-FFF2-40B4-BE49-F238E27FC236}">
                <a16:creationId xmlns:a16="http://schemas.microsoft.com/office/drawing/2014/main" id="{8354543E-9516-C54C-AEFE-30496E9E1CEB}"/>
              </a:ext>
            </a:extLst>
          </p:cNvPr>
          <p:cNvGraphicFramePr>
            <a:graphicFrameLocks noGrp="1"/>
          </p:cNvGraphicFramePr>
          <p:nvPr>
            <p:extLst/>
          </p:nvPr>
        </p:nvGraphicFramePr>
        <p:xfrm>
          <a:off x="7668107" y="3230076"/>
          <a:ext cx="4456736" cy="792480"/>
        </p:xfrm>
        <a:graphic>
          <a:graphicData uri="http://schemas.openxmlformats.org/drawingml/2006/table">
            <a:tbl>
              <a:tblPr firstRow="1" bandRow="1">
                <a:tableStyleId>{5C22544A-7EE6-4342-B048-85BDC9FD1C3A}</a:tableStyleId>
              </a:tblPr>
              <a:tblGrid>
                <a:gridCol w="1071852">
                  <a:extLst>
                    <a:ext uri="{9D8B030D-6E8A-4147-A177-3AD203B41FA5}">
                      <a16:colId xmlns:a16="http://schemas.microsoft.com/office/drawing/2014/main" val="2159116549"/>
                    </a:ext>
                  </a:extLst>
                </a:gridCol>
                <a:gridCol w="962526">
                  <a:extLst>
                    <a:ext uri="{9D8B030D-6E8A-4147-A177-3AD203B41FA5}">
                      <a16:colId xmlns:a16="http://schemas.microsoft.com/office/drawing/2014/main" val="215391239"/>
                    </a:ext>
                  </a:extLst>
                </a:gridCol>
                <a:gridCol w="978569">
                  <a:extLst>
                    <a:ext uri="{9D8B030D-6E8A-4147-A177-3AD203B41FA5}">
                      <a16:colId xmlns:a16="http://schemas.microsoft.com/office/drawing/2014/main" val="2189444075"/>
                    </a:ext>
                  </a:extLst>
                </a:gridCol>
                <a:gridCol w="1443789">
                  <a:extLst>
                    <a:ext uri="{9D8B030D-6E8A-4147-A177-3AD203B41FA5}">
                      <a16:colId xmlns:a16="http://schemas.microsoft.com/office/drawing/2014/main" val="2192711913"/>
                    </a:ext>
                  </a:extLst>
                </a:gridCol>
              </a:tblGrid>
              <a:tr h="370840">
                <a:tc>
                  <a:txBody>
                    <a:bodyPr/>
                    <a:lstStyle/>
                    <a:p>
                      <a:r>
                        <a:rPr lang="en-US" sz="2000" b="0" i="1" dirty="0">
                          <a:latin typeface="Raleway Medium" panose="020B0503030101060003" pitchFamily="34" charset="77"/>
                        </a:rPr>
                        <a:t>Acres</a:t>
                      </a:r>
                    </a:p>
                  </a:txBody>
                  <a:tcPr>
                    <a:solidFill>
                      <a:srgbClr val="3384C1"/>
                    </a:solidFill>
                  </a:tcPr>
                </a:tc>
                <a:tc>
                  <a:txBody>
                    <a:bodyPr/>
                    <a:lstStyle/>
                    <a:p>
                      <a:r>
                        <a:rPr lang="en-US" sz="2000" b="0" i="1" dirty="0">
                          <a:latin typeface="Raleway Medium" panose="020B0503030101060003" pitchFamily="34" charset="77"/>
                        </a:rPr>
                        <a:t>Fields</a:t>
                      </a:r>
                    </a:p>
                  </a:txBody>
                  <a:tcPr>
                    <a:solidFill>
                      <a:srgbClr val="3384C1"/>
                    </a:solidFill>
                  </a:tcPr>
                </a:tc>
                <a:tc>
                  <a:txBody>
                    <a:bodyPr/>
                    <a:lstStyle/>
                    <a:p>
                      <a:r>
                        <a:rPr lang="en-US" sz="2000" b="0" i="1" dirty="0">
                          <a:latin typeface="Raleway Medium" panose="020B0503030101060003" pitchFamily="34" charset="77"/>
                        </a:rPr>
                        <a:t>Yield</a:t>
                      </a:r>
                    </a:p>
                  </a:txBody>
                  <a:tcPr>
                    <a:solidFill>
                      <a:srgbClr val="3384C1"/>
                    </a:solidFill>
                  </a:tcPr>
                </a:tc>
                <a:tc>
                  <a:txBody>
                    <a:bodyPr/>
                    <a:lstStyle/>
                    <a:p>
                      <a:r>
                        <a:rPr lang="en-US" sz="2000" b="0" i="1" dirty="0">
                          <a:latin typeface="Raleway Medium" panose="020B0503030101060003" pitchFamily="34" charset="77"/>
                        </a:rPr>
                        <a:t>Volume</a:t>
                      </a:r>
                    </a:p>
                  </a:txBody>
                  <a:tcPr>
                    <a:solidFill>
                      <a:srgbClr val="3384C1"/>
                    </a:solidFill>
                  </a:tcPr>
                </a:tc>
                <a:extLst>
                  <a:ext uri="{0D108BD9-81ED-4DB2-BD59-A6C34878D82A}">
                    <a16:rowId xmlns:a16="http://schemas.microsoft.com/office/drawing/2014/main" val="1250477159"/>
                  </a:ext>
                </a:extLst>
              </a:tr>
              <a:tr h="370840">
                <a:tc>
                  <a:txBody>
                    <a:bodyPr/>
                    <a:lstStyle/>
                    <a:p>
                      <a:pPr algn="ctr"/>
                      <a:r>
                        <a:rPr lang="en-US" sz="2000" b="0" i="1" dirty="0">
                          <a:latin typeface="Raleway Medium" panose="020B0503030101060003" pitchFamily="34" charset="77"/>
                        </a:rPr>
                        <a:t>6,300</a:t>
                      </a:r>
                    </a:p>
                  </a:txBody>
                  <a:tcPr>
                    <a:noFill/>
                  </a:tcPr>
                </a:tc>
                <a:tc>
                  <a:txBody>
                    <a:bodyPr/>
                    <a:lstStyle/>
                    <a:p>
                      <a:pPr algn="ctr"/>
                      <a:r>
                        <a:rPr lang="en-US" sz="2000" b="0" i="1" dirty="0">
                          <a:latin typeface="Raleway Medium" panose="020B0503030101060003" pitchFamily="34" charset="77"/>
                        </a:rPr>
                        <a:t>44</a:t>
                      </a:r>
                    </a:p>
                  </a:txBody>
                  <a:tcPr>
                    <a:noFill/>
                  </a:tcPr>
                </a:tc>
                <a:tc>
                  <a:txBody>
                    <a:bodyPr/>
                    <a:lstStyle/>
                    <a:p>
                      <a:pPr algn="ctr"/>
                      <a:r>
                        <a:rPr lang="en-US" sz="2000" b="0" i="1" dirty="0">
                          <a:latin typeface="Raleway Medium" panose="020B0503030101060003" pitchFamily="34" charset="77"/>
                        </a:rPr>
                        <a:t>189</a:t>
                      </a:r>
                    </a:p>
                  </a:txBody>
                  <a:tcPr>
                    <a:noFill/>
                  </a:tcPr>
                </a:tc>
                <a:tc>
                  <a:txBody>
                    <a:bodyPr/>
                    <a:lstStyle/>
                    <a:p>
                      <a:pPr algn="ctr"/>
                      <a:r>
                        <a:rPr lang="en-US" sz="2000" b="0" i="1" dirty="0">
                          <a:latin typeface="Raleway Medium" panose="020B0503030101060003" pitchFamily="34" charset="77"/>
                        </a:rPr>
                        <a:t>1,200,000</a:t>
                      </a:r>
                    </a:p>
                  </a:txBody>
                  <a:tcPr>
                    <a:noFill/>
                  </a:tcPr>
                </a:tc>
                <a:extLst>
                  <a:ext uri="{0D108BD9-81ED-4DB2-BD59-A6C34878D82A}">
                    <a16:rowId xmlns:a16="http://schemas.microsoft.com/office/drawing/2014/main" val="3831099084"/>
                  </a:ext>
                </a:extLst>
              </a:tr>
            </a:tbl>
          </a:graphicData>
        </a:graphic>
      </p:graphicFrame>
      <p:pic>
        <p:nvPicPr>
          <p:cNvPr id="14" name="Picture 13">
            <a:extLst>
              <a:ext uri="{FF2B5EF4-FFF2-40B4-BE49-F238E27FC236}">
                <a16:creationId xmlns:a16="http://schemas.microsoft.com/office/drawing/2014/main" id="{14B127D1-8AA7-884A-B6A4-D2DA603FE895}"/>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53502" y="1331849"/>
            <a:ext cx="6628184" cy="5105810"/>
          </a:xfrm>
          <a:prstGeom prst="rect">
            <a:avLst/>
          </a:prstGeom>
        </p:spPr>
      </p:pic>
      <p:sp>
        <p:nvSpPr>
          <p:cNvPr id="18" name="Subtitle 2">
            <a:extLst>
              <a:ext uri="{FF2B5EF4-FFF2-40B4-BE49-F238E27FC236}">
                <a16:creationId xmlns:a16="http://schemas.microsoft.com/office/drawing/2014/main" id="{74E660F9-D74E-FC47-BB71-88BE589D6A69}"/>
              </a:ext>
            </a:extLst>
          </p:cNvPr>
          <p:cNvSpPr txBox="1">
            <a:spLocks/>
          </p:cNvSpPr>
          <p:nvPr/>
        </p:nvSpPr>
        <p:spPr>
          <a:xfrm>
            <a:off x="698337" y="6385923"/>
            <a:ext cx="3311525" cy="379972"/>
          </a:xfrm>
          <a:prstGeom prst="rect">
            <a:avLst/>
          </a:prstGeom>
        </p:spPr>
        <p:txBody>
          <a:bodyPr vert="horz" lIns="91440" tIns="45720" rIns="91440" bIns="45720" rtlCol="0" anchor="b">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HARDIN COUNTY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IOWA</a:t>
            </a:r>
          </a:p>
        </p:txBody>
      </p:sp>
      <p:sp>
        <p:nvSpPr>
          <p:cNvPr id="19" name="Subtitle 2">
            <a:extLst>
              <a:ext uri="{FF2B5EF4-FFF2-40B4-BE49-F238E27FC236}">
                <a16:creationId xmlns:a16="http://schemas.microsoft.com/office/drawing/2014/main" id="{75633E8E-B5CB-704B-8950-CC4A2F3EBD6C}"/>
              </a:ext>
            </a:extLst>
          </p:cNvPr>
          <p:cNvSpPr txBox="1">
            <a:spLocks/>
          </p:cNvSpPr>
          <p:nvPr/>
        </p:nvSpPr>
        <p:spPr>
          <a:xfrm>
            <a:off x="5797758" y="6407355"/>
            <a:ext cx="1732171" cy="379972"/>
          </a:xfrm>
          <a:prstGeom prst="rect">
            <a:avLst/>
          </a:prstGeom>
        </p:spPr>
        <p:txBody>
          <a:bodyPr vert="horz" lIns="91440" tIns="45720" rIns="91440" bIns="45720" rtlCol="0" anchor="b">
            <a:no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marR="0" lvl="0" indent="0" algn="l"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solidFill>
                <a:effectLst/>
                <a:uLnTx/>
                <a:uFillTx/>
                <a:latin typeface="Raleway Thin" panose="020B0203030101060003" pitchFamily="34" charset="77"/>
                <a:ea typeface="+mn-ea"/>
                <a:cs typeface="+mn-cs"/>
              </a:rPr>
              <a:t>CORN </a:t>
            </a:r>
            <a:r>
              <a:rPr kumimoji="0" lang="en-US" sz="1600" b="1" i="0" u="none" strike="noStrike" kern="1200" cap="none" spc="0" normalizeH="0" baseline="0" noProof="0" dirty="0">
                <a:ln>
                  <a:noFill/>
                </a:ln>
                <a:solidFill>
                  <a:srgbClr val="000000"/>
                </a:solidFill>
                <a:effectLst/>
                <a:uLnTx/>
                <a:uFillTx/>
                <a:latin typeface="Raleway SemiBold" panose="020B0503030101060003" pitchFamily="34" charset="77"/>
                <a:ea typeface="+mn-ea"/>
                <a:cs typeface="+mn-cs"/>
              </a:rPr>
              <a:t>BU / AC</a:t>
            </a:r>
          </a:p>
        </p:txBody>
      </p:sp>
    </p:spTree>
    <p:extLst>
      <p:ext uri="{BB962C8B-B14F-4D97-AF65-F5344CB8AC3E}">
        <p14:creationId xmlns:p14="http://schemas.microsoft.com/office/powerpoint/2010/main" val="3237292915"/>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bg>
      <p:bgPr>
        <a:blipFill dpi="0" rotWithShape="1">
          <a:blip r:embed="rId2" cstate="print">
            <a:lum/>
            <a:extLst>
              <a:ext uri="{28A0092B-C50C-407E-A947-70E740481C1C}">
                <a14:useLocalDpi xmlns:a14="http://schemas.microsoft.com/office/drawing/2010/main" val="0"/>
              </a:ext>
            </a:extLst>
          </a:blip>
          <a:srcRect/>
          <a:stretch>
            <a:fillRect/>
          </a:stretch>
        </a:blipFill>
        <a:effectLst/>
      </p:bgPr>
    </p:bg>
    <p:spTree>
      <p:nvGrpSpPr>
        <p:cNvPr id="1" name=""/>
        <p:cNvGrpSpPr/>
        <p:nvPr/>
      </p:nvGrpSpPr>
      <p:grpSpPr>
        <a:xfrm>
          <a:off x="0" y="0"/>
          <a:ext cx="0" cy="0"/>
          <a:chOff x="0" y="0"/>
          <a:chExt cx="0" cy="0"/>
        </a:xfrm>
      </p:grpSpPr>
      <p:sp>
        <p:nvSpPr>
          <p:cNvPr id="217" name="Shape 217"/>
          <p:cNvSpPr/>
          <p:nvPr/>
        </p:nvSpPr>
        <p:spPr>
          <a:xfrm>
            <a:off x="1231778" y="1597839"/>
            <a:ext cx="6662056" cy="4011676"/>
          </a:xfrm>
          <a:prstGeom prst="rect">
            <a:avLst/>
          </a:prstGeom>
          <a:ln w="12700">
            <a:miter lim="400000"/>
          </a:ln>
          <a:extLst>
            <a:ext uri="{C572A759-6A51-4108-AA02-DFA0A04FC94B}">
              <ma14:wrappingTextBoxFlag xmlns:ma14="http://schemas.microsoft.com/office/mac/drawingml/2011/main" xmlns="" val="1"/>
            </a:ext>
          </a:extLst>
        </p:spPr>
        <p:txBody>
          <a:bodyPr wrap="square" lIns="35719" tIns="35719" rIns="35719" bIns="35719"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rPr>
              <a:t>What is </a:t>
            </a:r>
            <a:r>
              <a:rPr kumimoji="0" lang="en-US" sz="3200" b="1"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panose="020B0503030101060003" pitchFamily="34" charset="77"/>
                <a:ea typeface="+mn-ea"/>
                <a:cs typeface="+mn-cs"/>
              </a:rPr>
              <a:t>planted</a:t>
            </a: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rPr>
              <a:t>C</a:t>
            </a:r>
            <a:r>
              <a:rPr kumimoji="0" lang="en-US" sz="3200" b="0" i="0" u="none" strike="noStrike" kern="1200" cap="none" spc="0" normalizeH="0" baseline="0" noProof="0" dirty="0" err="1">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rPr>
              <a:t>rop</a:t>
            </a:r>
            <a:r>
              <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rPr>
              <a:t> </a:t>
            </a:r>
            <a:r>
              <a:rPr kumimoji="0" lang="en-US" sz="3200" b="1"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panose="020B0503030101060003" pitchFamily="34" charset="77"/>
                <a:ea typeface="+mn-ea"/>
                <a:cs typeface="+mn-cs"/>
              </a:rPr>
              <a:t>condition</a:t>
            </a:r>
            <a:endPar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rPr>
              <a:t>Expected </a:t>
            </a:r>
            <a:r>
              <a:rPr kumimoji="0" lang="en-US" sz="3200" b="1"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panose="020B0503030101060003" pitchFamily="34" charset="77"/>
                <a:ea typeface="+mn-ea"/>
                <a:cs typeface="+mn-cs"/>
              </a:rPr>
              <a:t>volume</a:t>
            </a: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rPr>
              <a:t>Grain </a:t>
            </a:r>
            <a:r>
              <a:rPr kumimoji="0" lang="en-US" sz="3200" b="1"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panose="020B0503030101060003" pitchFamily="34" charset="77"/>
                <a:ea typeface="+mn-ea"/>
                <a:cs typeface="+mn-cs"/>
              </a:rPr>
              <a:t>marketing</a:t>
            </a:r>
          </a:p>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endParaRPr kumimoji="0" sz="32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Light" panose="020B0403030101060003" pitchFamily="34" charset="77"/>
              <a:ea typeface="+mn-ea"/>
              <a:cs typeface="+mn-cs"/>
            </a:endParaRPr>
          </a:p>
        </p:txBody>
      </p:sp>
      <p:pic>
        <p:nvPicPr>
          <p:cNvPr id="218" name="pasted-image.pdf"/>
          <p:cNvPicPr/>
          <p:nvPr/>
        </p:nvPicPr>
        <p:blipFill>
          <a:blip r:embed="rId3">
            <a:extLst>
              <a:ext uri="{28A0092B-C50C-407E-A947-70E740481C1C}">
                <a14:useLocalDpi xmlns:a14="http://schemas.microsoft.com/office/drawing/2010/main" val="0"/>
              </a:ext>
            </a:extLst>
          </a:blip>
          <a:stretch>
            <a:fillRect/>
          </a:stretch>
        </p:blipFill>
        <p:spPr>
          <a:xfrm>
            <a:off x="6879062" y="5609515"/>
            <a:ext cx="4797466" cy="1049098"/>
          </a:xfrm>
          <a:prstGeom prst="rect">
            <a:avLst/>
          </a:prstGeom>
          <a:ln w="12700">
            <a:miter lim="400000"/>
          </a:ln>
        </p:spPr>
      </p:pic>
      <p:sp>
        <p:nvSpPr>
          <p:cNvPr id="5" name="Shape 217">
            <a:extLst>
              <a:ext uri="{FF2B5EF4-FFF2-40B4-BE49-F238E27FC236}">
                <a16:creationId xmlns:a16="http://schemas.microsoft.com/office/drawing/2014/main" id="{71C58C46-EB1E-184B-96A1-DAC2C2D5511C}"/>
              </a:ext>
            </a:extLst>
          </p:cNvPr>
          <p:cNvSpPr/>
          <p:nvPr/>
        </p:nvSpPr>
        <p:spPr>
          <a:xfrm>
            <a:off x="565058" y="321337"/>
            <a:ext cx="6427692" cy="749244"/>
          </a:xfrm>
          <a:prstGeom prst="rect">
            <a:avLst/>
          </a:prstGeom>
          <a:ln w="12700">
            <a:miter lim="400000"/>
          </a:ln>
          <a:extLst>
            <a:ext uri="{C572A759-6A51-4108-AA02-DFA0A04FC94B}">
              <ma14:wrappingTextBoxFlag xmlns:ma14="http://schemas.microsoft.com/office/mac/drawingml/2011/main" xmlns="" val="1"/>
            </a:ext>
          </a:extLst>
        </p:spPr>
        <p:txBody>
          <a:bodyPr wrap="square" lIns="35719" tIns="35719" rIns="35719" bIns="35719" anchor="ctr">
            <a:spAutoFit/>
          </a:bodyPr>
          <a:lstStyle/>
          <a:p>
            <a:pPr marL="0" marR="0" lvl="0" indent="0" algn="l" defTabSz="457200" rtl="0" eaLnBrk="1" fontAlgn="auto" latinLnBrk="0" hangingPunct="1">
              <a:lnSpc>
                <a:spcPct val="100000"/>
              </a:lnSpc>
              <a:spcBef>
                <a:spcPts val="0"/>
              </a:spcBef>
              <a:spcAft>
                <a:spcPts val="0"/>
              </a:spcAft>
              <a:buClrTx/>
              <a:buSzTx/>
              <a:buFontTx/>
              <a:buNone/>
              <a:tabLst/>
              <a:defRPr sz="1800">
                <a:solidFill>
                  <a:srgbClr val="000000"/>
                </a:solidFill>
                <a:effectLst/>
              </a:defRPr>
            </a:pPr>
            <a:r>
              <a:rPr kumimoji="0" lang="en-US" sz="4400" b="0" i="0" u="none" strike="noStrike" kern="1200" cap="none" spc="0" normalizeH="0" baseline="0" noProof="0" dirty="0">
                <a:ln>
                  <a:noFill/>
                </a:ln>
                <a:solidFill>
                  <a:srgbClr val="EBEBEB"/>
                </a:solidFill>
                <a:effectLst>
                  <a:outerShdw blurRad="50800" dist="25400" dir="5400000" rotWithShape="0">
                    <a:srgbClr val="000000"/>
                  </a:outerShdw>
                </a:effectLst>
                <a:uLnTx/>
                <a:uFillTx/>
                <a:latin typeface="Raleway Medium" panose="020B0503030101060003" pitchFamily="34" charset="77"/>
                <a:ea typeface="+mn-ea"/>
                <a:cs typeface="+mn-cs"/>
              </a:rPr>
              <a:t>Supply Side Solutions</a:t>
            </a:r>
          </a:p>
        </p:txBody>
      </p:sp>
    </p:spTree>
    <p:extLst>
      <p:ext uri="{BB962C8B-B14F-4D97-AF65-F5344CB8AC3E}">
        <p14:creationId xmlns:p14="http://schemas.microsoft.com/office/powerpoint/2010/main" val="1638228360"/>
      </p:ext>
    </p:extLst>
  </p:cSld>
  <p:clrMapOvr>
    <a:masterClrMapping/>
  </p:clrMapOvr>
  <p:transition spd="med"/>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TextBox 6">
            <a:extLst>
              <a:ext uri="{FF2B5EF4-FFF2-40B4-BE49-F238E27FC236}">
                <a16:creationId xmlns:a16="http://schemas.microsoft.com/office/drawing/2014/main" id="{07F142C4-C0E3-4114-AECF-F41F3CBC96FC}"/>
              </a:ext>
            </a:extLst>
          </p:cNvPr>
          <p:cNvSpPr txBox="1"/>
          <p:nvPr/>
        </p:nvSpPr>
        <p:spPr>
          <a:xfrm>
            <a:off x="4889332" y="2644170"/>
            <a:ext cx="5920210" cy="1569660"/>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Melisa Culbertson</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Executive Director &amp; Senior VP,</a:t>
            </a:r>
          </a:p>
          <a:p>
            <a:r>
              <a:rPr lang="en-US" sz="3200" dirty="0">
                <a:solidFill>
                  <a:schemeClr val="bg1"/>
                </a:solidFill>
                <a:latin typeface="Arial" panose="020B0604020202020204" pitchFamily="34" charset="0"/>
                <a:ea typeface="Open Sans" panose="020B0604020202020204" charset="0"/>
                <a:cs typeface="Arial" panose="020B0604020202020204" pitchFamily="34" charset="0"/>
              </a:rPr>
              <a:t>RJ O’Brien</a:t>
            </a:r>
          </a:p>
        </p:txBody>
      </p:sp>
      <p:pic>
        <p:nvPicPr>
          <p:cNvPr id="3" name="Picture 2">
            <a:extLst>
              <a:ext uri="{FF2B5EF4-FFF2-40B4-BE49-F238E27FC236}">
                <a16:creationId xmlns:a16="http://schemas.microsoft.com/office/drawing/2014/main" id="{FA43FC14-BDCA-488A-B3B7-C5ABECE5C436}"/>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558570" y="2295194"/>
            <a:ext cx="1896607" cy="2267612"/>
          </a:xfrm>
          <a:prstGeom prst="rect">
            <a:avLst/>
          </a:prstGeom>
        </p:spPr>
      </p:pic>
    </p:spTree>
    <p:extLst>
      <p:ext uri="{BB962C8B-B14F-4D97-AF65-F5344CB8AC3E}">
        <p14:creationId xmlns:p14="http://schemas.microsoft.com/office/powerpoint/2010/main" val="1491858782"/>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p:txBody>
          <a:bodyPr>
            <a:normAutofit/>
          </a:bodyPr>
          <a:lstStyle/>
          <a:p>
            <a:r>
              <a:rPr lang="en-US" sz="2400" dirty="0">
                <a:solidFill>
                  <a:schemeClr val="tx1">
                    <a:lumMod val="65000"/>
                    <a:lumOff val="35000"/>
                  </a:schemeClr>
                </a:solidFill>
                <a:latin typeface="Arial" charset="0"/>
                <a:ea typeface="Arial" charset="0"/>
                <a:cs typeface="Arial" charset="0"/>
              </a:rPr>
              <a:t>Melisa Culbertson | RJ O’Brien</a:t>
            </a:r>
          </a:p>
        </p:txBody>
      </p:sp>
      <p:sp>
        <p:nvSpPr>
          <p:cNvPr id="9" name="Subtitle 2">
            <a:extLst>
              <a:ext uri="{FF2B5EF4-FFF2-40B4-BE49-F238E27FC236}">
                <a16:creationId xmlns:a16="http://schemas.microsoft.com/office/drawing/2014/main" id="{BE48E2B7-8238-D14C-B35F-5C063E790AC7}"/>
              </a:ext>
            </a:extLst>
          </p:cNvPr>
          <p:cNvSpPr txBox="1">
            <a:spLocks/>
          </p:cNvSpPr>
          <p:nvPr/>
        </p:nvSpPr>
        <p:spPr>
          <a:xfrm>
            <a:off x="6640074" y="4803839"/>
            <a:ext cx="2605353" cy="459248"/>
          </a:xfrm>
          <a:prstGeom prst="rect">
            <a:avLst/>
          </a:prstGeom>
        </p:spPr>
        <p:txBody>
          <a:bodyPr vert="horz" lIns="91440" tIns="45720" rIns="91440" bIns="45720" rtlCol="0" anchor="t">
            <a:norm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0" marR="0" lvl="0" indent="0" algn="r" defTabSz="457200" rtl="0" eaLnBrk="1" fontAlgn="auto" latinLnBrk="0" hangingPunct="1">
              <a:lnSpc>
                <a:spcPct val="100000"/>
              </a:lnSpc>
              <a:spcBef>
                <a:spcPts val="1000"/>
              </a:spcBef>
              <a:spcAft>
                <a:spcPts val="0"/>
              </a:spcAft>
              <a:buClr>
                <a:srgbClr val="004E87"/>
              </a:buClr>
              <a:buSzPct val="80000"/>
              <a:buFont typeface="Wingdings 3" charset="2"/>
              <a:buNone/>
              <a:tabLst/>
              <a:defRPr/>
            </a:pPr>
            <a:r>
              <a:rPr kumimoji="0" lang="en-US" sz="1600" b="0" i="0" u="none" strike="noStrike" kern="1200" cap="none" spc="0" normalizeH="0" baseline="0" noProof="0" dirty="0">
                <a:ln>
                  <a:noFill/>
                </a:ln>
                <a:solidFill>
                  <a:srgbClr val="000000">
                    <a:lumMod val="65000"/>
                    <a:lumOff val="35000"/>
                  </a:srgbClr>
                </a:solidFill>
                <a:effectLst/>
                <a:uLnTx/>
                <a:uFillTx/>
                <a:latin typeface="Arial" charset="0"/>
                <a:ea typeface="Arial" charset="0"/>
                <a:cs typeface="Arial" charset="0"/>
              </a:rPr>
              <a:t>www.rjobrien.com</a:t>
            </a:r>
          </a:p>
        </p:txBody>
      </p:sp>
      <p:pic>
        <p:nvPicPr>
          <p:cNvPr id="4" name="Picture 3" descr="A close up of a sign&#10;&#10;Description automatically generated">
            <a:extLst>
              <a:ext uri="{FF2B5EF4-FFF2-40B4-BE49-F238E27FC236}">
                <a16:creationId xmlns:a16="http://schemas.microsoft.com/office/drawing/2014/main" id="{77140519-F65F-4D2F-9DEE-11C6809FABE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048430" y="2302730"/>
            <a:ext cx="4286250" cy="1371600"/>
          </a:xfrm>
          <a:prstGeom prst="rect">
            <a:avLst/>
          </a:prstGeom>
        </p:spPr>
      </p:pic>
    </p:spTree>
    <p:extLst>
      <p:ext uri="{BB962C8B-B14F-4D97-AF65-F5344CB8AC3E}">
        <p14:creationId xmlns:p14="http://schemas.microsoft.com/office/powerpoint/2010/main" val="3297297824"/>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8" name="Picture 4" descr="Image result for 1600x900 corn field">
            <a:extLst>
              <a:ext uri="{FF2B5EF4-FFF2-40B4-BE49-F238E27FC236}">
                <a16:creationId xmlns:a16="http://schemas.microsoft.com/office/drawing/2014/main" id="{64B44772-4855-44E3-BBCB-E2139BB8F261}"/>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3">
            <a:extLst>
              <a:ext uri="{FF2B5EF4-FFF2-40B4-BE49-F238E27FC236}">
                <a16:creationId xmlns:a16="http://schemas.microsoft.com/office/drawing/2014/main" id="{1FDAEC83-F458-47DC-A8BE-678DA90BFD9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0500" y="201613"/>
            <a:ext cx="2324100" cy="828675"/>
          </a:xfrm>
          <a:prstGeom prst="rect">
            <a:avLst/>
          </a:prstGeom>
          <a:ln w="12700">
            <a:solidFill>
              <a:schemeClr val="tx1"/>
            </a:solidFill>
          </a:ln>
        </p:spPr>
      </p:pic>
    </p:spTree>
    <p:extLst>
      <p:ext uri="{BB962C8B-B14F-4D97-AF65-F5344CB8AC3E}">
        <p14:creationId xmlns:p14="http://schemas.microsoft.com/office/powerpoint/2010/main" val="3875603839"/>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Screen Recording 3">
            <a:hlinkClick r:id="" action="ppaction://media"/>
            <a:extLst>
              <a:ext uri="{FF2B5EF4-FFF2-40B4-BE49-F238E27FC236}">
                <a16:creationId xmlns:a16="http://schemas.microsoft.com/office/drawing/2014/main" id="{636A9E3E-E0B6-4A44-A32F-8FD6B4D08617}"/>
              </a:ext>
            </a:extLst>
          </p:cNvPr>
          <p:cNvPicPr>
            <a:picLocks noGrp="1" noChangeAspect="1"/>
          </p:cNvPicPr>
          <p:nvPr>
            <p:ph idx="1"/>
            <a:videoFile r:link="rId2"/>
            <p:extLst>
              <p:ext uri="{DAA4B4D4-6D71-4841-9C94-3DE7FCFB9230}">
                <p14:media xmlns:p14="http://schemas.microsoft.com/office/powerpoint/2010/main" r:embed="rId1"/>
              </p:ext>
            </p:extLst>
          </p:nvPr>
        </p:nvPicPr>
        <p:blipFill>
          <a:blip r:embed="rId4"/>
          <a:stretch>
            <a:fillRect/>
          </a:stretch>
        </p:blipFill>
        <p:spPr>
          <a:xfrm>
            <a:off x="0" y="0"/>
            <a:ext cx="12192000" cy="6858000"/>
          </a:xfrm>
        </p:spPr>
      </p:pic>
    </p:spTree>
    <p:extLst>
      <p:ext uri="{BB962C8B-B14F-4D97-AF65-F5344CB8AC3E}">
        <p14:creationId xmlns:p14="http://schemas.microsoft.com/office/powerpoint/2010/main" val="24611746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17729"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a:extLst>
              <a:ext uri="{FF2B5EF4-FFF2-40B4-BE49-F238E27FC236}">
                <a16:creationId xmlns:a16="http://schemas.microsoft.com/office/drawing/2014/main" id="{357C1A64-BAF7-4D63-8E38-524952E22B34}"/>
              </a:ext>
            </a:extLst>
          </p:cNvPr>
          <p:cNvPicPr>
            <a:picLocks noGrp="1" noChangeAspect="1"/>
          </p:cNvPicPr>
          <p:nvPr>
            <p:ph idx="1"/>
          </p:nvPr>
        </p:nvPicPr>
        <p:blipFill rotWithShape="1">
          <a:blip r:embed="rId2" cstate="print">
            <a:extLst>
              <a:ext uri="{28A0092B-C50C-407E-A947-70E740481C1C}">
                <a14:useLocalDpi xmlns:a14="http://schemas.microsoft.com/office/drawing/2010/main" val="0"/>
              </a:ext>
            </a:extLst>
          </a:blip>
          <a:srcRect/>
          <a:stretch/>
        </p:blipFill>
        <p:spPr>
          <a:xfrm>
            <a:off x="0" y="-1"/>
            <a:ext cx="12192000" cy="6858001"/>
          </a:xfrm>
          <a:prstGeom prst="rect">
            <a:avLst/>
          </a:prstGeom>
        </p:spPr>
      </p:pic>
    </p:spTree>
    <p:extLst>
      <p:ext uri="{BB962C8B-B14F-4D97-AF65-F5344CB8AC3E}">
        <p14:creationId xmlns:p14="http://schemas.microsoft.com/office/powerpoint/2010/main" val="914793091"/>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EFF57625-A1CB-4C85-B989-625F8932D31B}"/>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794097923"/>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a:extLst>
              <a:ext uri="{FF2B5EF4-FFF2-40B4-BE49-F238E27FC236}">
                <a16:creationId xmlns:a16="http://schemas.microsoft.com/office/drawing/2014/main" id="{98DE1B5E-9D91-4418-B522-43237D25F6CC}"/>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199922548"/>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240D9867-B1C9-4475-B781-F7B52CB2BAC7}"/>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2316623785"/>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a:extLst>
              <a:ext uri="{FF2B5EF4-FFF2-40B4-BE49-F238E27FC236}">
                <a16:creationId xmlns:a16="http://schemas.microsoft.com/office/drawing/2014/main" id="{52E350AD-C247-4F44-8DC3-1A089EA64650}"/>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32382" y="834626"/>
            <a:ext cx="11927235" cy="4785124"/>
          </a:xfrm>
          <a:prstGeom prst="rect">
            <a:avLst/>
          </a:prstGeom>
        </p:spPr>
      </p:pic>
    </p:spTree>
    <p:extLst>
      <p:ext uri="{BB962C8B-B14F-4D97-AF65-F5344CB8AC3E}">
        <p14:creationId xmlns:p14="http://schemas.microsoft.com/office/powerpoint/2010/main" val="2442529040"/>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a:extLst>
              <a:ext uri="{FF2B5EF4-FFF2-40B4-BE49-F238E27FC236}">
                <a16:creationId xmlns:a16="http://schemas.microsoft.com/office/drawing/2014/main" id="{A7E93F78-0625-438D-B5E2-D8850F741CD8}"/>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95350" y="150018"/>
            <a:ext cx="10401300" cy="6557963"/>
          </a:xfrm>
          <a:prstGeom prst="rect">
            <a:avLst/>
          </a:prstGeom>
        </p:spPr>
      </p:pic>
    </p:spTree>
    <p:extLst>
      <p:ext uri="{BB962C8B-B14F-4D97-AF65-F5344CB8AC3E}">
        <p14:creationId xmlns:p14="http://schemas.microsoft.com/office/powerpoint/2010/main" val="1601928550"/>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a:extLst>
              <a:ext uri="{FF2B5EF4-FFF2-40B4-BE49-F238E27FC236}">
                <a16:creationId xmlns:a16="http://schemas.microsoft.com/office/drawing/2014/main" id="{FFB4BE2F-ABD2-485C-90A3-52C7E4485130}"/>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66775" y="0"/>
            <a:ext cx="10782300" cy="6836126"/>
          </a:xfrm>
          <a:prstGeom prst="rect">
            <a:avLst/>
          </a:prstGeom>
        </p:spPr>
      </p:pic>
    </p:spTree>
    <p:extLst>
      <p:ext uri="{BB962C8B-B14F-4D97-AF65-F5344CB8AC3E}">
        <p14:creationId xmlns:p14="http://schemas.microsoft.com/office/powerpoint/2010/main" val="2366059041"/>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7" name="TextBox 6">
            <a:extLst>
              <a:ext uri="{FF2B5EF4-FFF2-40B4-BE49-F238E27FC236}">
                <a16:creationId xmlns:a16="http://schemas.microsoft.com/office/drawing/2014/main" id="{07F142C4-C0E3-4114-AECF-F41F3CBC96FC}"/>
              </a:ext>
            </a:extLst>
          </p:cNvPr>
          <p:cNvSpPr txBox="1"/>
          <p:nvPr/>
        </p:nvSpPr>
        <p:spPr>
          <a:xfrm>
            <a:off x="4889332" y="2644170"/>
            <a:ext cx="4716163" cy="1569660"/>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Luke Quinn</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Senior Product Manager,</a:t>
            </a:r>
          </a:p>
          <a:p>
            <a:r>
              <a:rPr lang="en-US" sz="3200" dirty="0" err="1">
                <a:solidFill>
                  <a:schemeClr val="bg1"/>
                </a:solidFill>
                <a:latin typeface="Arial" panose="020B0604020202020204" pitchFamily="34" charset="0"/>
                <a:ea typeface="Open Sans" panose="020B0604020202020204" charset="0"/>
                <a:cs typeface="Arial" panose="020B0604020202020204" pitchFamily="34" charset="0"/>
              </a:rPr>
              <a:t>TradeWx</a:t>
            </a:r>
            <a:endParaRPr lang="en-US" sz="3200" dirty="0">
              <a:solidFill>
                <a:schemeClr val="bg1"/>
              </a:solidFill>
              <a:latin typeface="Arial" panose="020B0604020202020204" pitchFamily="34" charset="0"/>
              <a:ea typeface="Open Sans" panose="020B0604020202020204" charset="0"/>
              <a:cs typeface="Arial" panose="020B0604020202020204" pitchFamily="34" charset="0"/>
            </a:endParaRPr>
          </a:p>
        </p:txBody>
      </p:sp>
      <p:pic>
        <p:nvPicPr>
          <p:cNvPr id="4" name="Picture 3">
            <a:extLst>
              <a:ext uri="{FF2B5EF4-FFF2-40B4-BE49-F238E27FC236}">
                <a16:creationId xmlns:a16="http://schemas.microsoft.com/office/drawing/2014/main" id="{26E7CA23-AAAA-46D1-9EBE-FC44D2F0587E}"/>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558571" y="2362159"/>
            <a:ext cx="1896606" cy="2133682"/>
          </a:xfrm>
          <a:prstGeom prst="rect">
            <a:avLst/>
          </a:prstGeom>
        </p:spPr>
      </p:pic>
    </p:spTree>
    <p:extLst>
      <p:ext uri="{BB962C8B-B14F-4D97-AF65-F5344CB8AC3E}">
        <p14:creationId xmlns:p14="http://schemas.microsoft.com/office/powerpoint/2010/main" val="1106309192"/>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pPr>
              <a:lnSpc>
                <a:spcPts val="5000"/>
              </a:lnSpc>
            </a:pPr>
            <a:r>
              <a:rPr lang="en-US" sz="4800" dirty="0">
                <a:latin typeface="Arial" charset="0"/>
                <a:ea typeface="Arial" charset="0"/>
                <a:cs typeface="Arial" charset="0"/>
              </a:rPr>
              <a:t>Weather Hedge: Protect Your Crops at Any Time</a:t>
            </a:r>
          </a:p>
        </p:txBody>
      </p:sp>
      <p:sp>
        <p:nvSpPr>
          <p:cNvPr id="3" name="Subtitle 2"/>
          <p:cNvSpPr>
            <a:spLocks noGrp="1"/>
          </p:cNvSpPr>
          <p:nvPr>
            <p:ph type="subTitle" idx="1"/>
          </p:nvPr>
        </p:nvSpPr>
        <p:spPr>
          <a:xfrm>
            <a:off x="1507067" y="4174820"/>
            <a:ext cx="7766936" cy="1096899"/>
          </a:xfrm>
        </p:spPr>
        <p:txBody>
          <a:bodyPr>
            <a:normAutofit/>
          </a:bodyPr>
          <a:lstStyle/>
          <a:p>
            <a:pPr>
              <a:lnSpc>
                <a:spcPts val="2400"/>
              </a:lnSpc>
            </a:pPr>
            <a:r>
              <a:rPr lang="en-US" sz="2400" dirty="0"/>
              <a:t>Luke Quinn | CX Markets </a:t>
            </a:r>
          </a:p>
          <a:p>
            <a:pPr>
              <a:lnSpc>
                <a:spcPts val="2400"/>
              </a:lnSpc>
            </a:pPr>
            <a:r>
              <a:rPr lang="en-US" sz="2400" dirty="0"/>
              <a:t>Todd Olson | AccuWeather</a:t>
            </a:r>
            <a:endParaRPr lang="en-US" sz="2400" dirty="0">
              <a:solidFill>
                <a:schemeClr val="tx1">
                  <a:lumMod val="65000"/>
                  <a:lumOff val="35000"/>
                </a:schemeClr>
              </a:solidFill>
              <a:latin typeface="Arial" charset="0"/>
              <a:ea typeface="Arial" charset="0"/>
              <a:cs typeface="Arial" charset="0"/>
            </a:endParaRPr>
          </a:p>
        </p:txBody>
      </p:sp>
    </p:spTree>
    <p:extLst>
      <p:ext uri="{BB962C8B-B14F-4D97-AF65-F5344CB8AC3E}">
        <p14:creationId xmlns:p14="http://schemas.microsoft.com/office/powerpoint/2010/main" val="2893775835"/>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What is </a:t>
            </a:r>
            <a:r>
              <a:rPr lang="en-US" dirty="0" err="1"/>
              <a:t>TradeWx</a:t>
            </a:r>
            <a:r>
              <a:rPr lang="en-US" dirty="0"/>
              <a:t>?</a:t>
            </a:r>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90"/>
            <a:ext cx="11093852" cy="1032062"/>
          </a:xfrm>
        </p:spPr>
        <p:txBody>
          <a:bodyPr/>
          <a:lstStyle/>
          <a:p>
            <a:pPr>
              <a:spcBef>
                <a:spcPts val="1500"/>
              </a:spcBef>
            </a:pPr>
            <a:r>
              <a:rPr lang="en-US" sz="2000" dirty="0"/>
              <a:t>Cantor Fitzgerald and AccuWeather initiative</a:t>
            </a:r>
          </a:p>
          <a:p>
            <a:pPr>
              <a:spcBef>
                <a:spcPts val="1500"/>
              </a:spcBef>
            </a:pPr>
            <a:r>
              <a:rPr lang="en-US" sz="2000" dirty="0"/>
              <a:t>Provides cooperative financial protection for near-term events that impact your business</a:t>
            </a:r>
          </a:p>
          <a:p>
            <a:pPr>
              <a:spcBef>
                <a:spcPts val="1500"/>
              </a:spcBef>
            </a:pPr>
            <a:endParaRPr lang="en-US" dirty="0"/>
          </a:p>
        </p:txBody>
      </p:sp>
      <p:pic>
        <p:nvPicPr>
          <p:cNvPr id="8" name="Content Placeholder 2">
            <a:extLst>
              <a:ext uri="{FF2B5EF4-FFF2-40B4-BE49-F238E27FC236}">
                <a16:creationId xmlns:a16="http://schemas.microsoft.com/office/drawing/2014/main" id="{DD0C14E7-2E66-4702-8A1C-D11A6F9D2ED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grpSp>
        <p:nvGrpSpPr>
          <p:cNvPr id="11" name="Group 10">
            <a:extLst>
              <a:ext uri="{FF2B5EF4-FFF2-40B4-BE49-F238E27FC236}">
                <a16:creationId xmlns:a16="http://schemas.microsoft.com/office/drawing/2014/main" id="{97955636-B09B-D843-98F6-D0BC3E4D6F48}"/>
              </a:ext>
            </a:extLst>
          </p:cNvPr>
          <p:cNvGrpSpPr/>
          <p:nvPr/>
        </p:nvGrpSpPr>
        <p:grpSpPr>
          <a:xfrm>
            <a:off x="2527258" y="4336063"/>
            <a:ext cx="7845078" cy="1123626"/>
            <a:chOff x="2107769" y="4448013"/>
            <a:chExt cx="8981268" cy="1286359"/>
          </a:xfrm>
        </p:grpSpPr>
        <p:pic>
          <p:nvPicPr>
            <p:cNvPr id="2" name="Picture 1">
              <a:extLst>
                <a:ext uri="{FF2B5EF4-FFF2-40B4-BE49-F238E27FC236}">
                  <a16:creationId xmlns:a16="http://schemas.microsoft.com/office/drawing/2014/main" id="{D4C2C294-D0FC-8C43-9FD6-CEEDD527473E}"/>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2107769" y="4448013"/>
              <a:ext cx="3766908" cy="1286359"/>
            </a:xfrm>
            <a:prstGeom prst="rect">
              <a:avLst/>
            </a:prstGeom>
          </p:spPr>
        </p:pic>
        <p:pic>
          <p:nvPicPr>
            <p:cNvPr id="4" name="Picture 3">
              <a:extLst>
                <a:ext uri="{FF2B5EF4-FFF2-40B4-BE49-F238E27FC236}">
                  <a16:creationId xmlns:a16="http://schemas.microsoft.com/office/drawing/2014/main" id="{D2F0D187-A229-EB46-BFED-D3CCB866EA4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643715" y="4777668"/>
              <a:ext cx="4445322" cy="627048"/>
            </a:xfrm>
            <a:prstGeom prst="rect">
              <a:avLst/>
            </a:prstGeom>
          </p:spPr>
        </p:pic>
        <p:cxnSp>
          <p:nvCxnSpPr>
            <p:cNvPr id="10" name="Straight Connector 9">
              <a:extLst>
                <a:ext uri="{FF2B5EF4-FFF2-40B4-BE49-F238E27FC236}">
                  <a16:creationId xmlns:a16="http://schemas.microsoft.com/office/drawing/2014/main" id="{A4702584-7840-B445-A548-E766ED4FC2D3}"/>
                </a:ext>
              </a:extLst>
            </p:cNvPr>
            <p:cNvCxnSpPr/>
            <p:nvPr/>
          </p:nvCxnSpPr>
          <p:spPr>
            <a:xfrm>
              <a:off x="6222570" y="4544877"/>
              <a:ext cx="0" cy="1092631"/>
            </a:xfrm>
            <a:prstGeom prst="line">
              <a:avLst/>
            </a:prstGeom>
            <a:ln w="6350">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3024922814"/>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normAutofit/>
          </a:bodyPr>
          <a:lstStyle/>
          <a:p>
            <a:r>
              <a:rPr lang="en-US" dirty="0"/>
              <a:t>Today’s Crop Insurance Solutions</a:t>
            </a:r>
            <a:br>
              <a:rPr lang="en-US" dirty="0"/>
            </a:br>
            <a:endParaRPr lang="en-US" dirty="0"/>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89"/>
            <a:ext cx="5731215" cy="3880773"/>
          </a:xfrm>
        </p:spPr>
        <p:txBody>
          <a:bodyPr vert="horz" lIns="91440" tIns="45720" rIns="91440" bIns="45720" rtlCol="0" anchor="t">
            <a:normAutofit/>
          </a:bodyPr>
          <a:lstStyle/>
          <a:p>
            <a:pPr>
              <a:spcBef>
                <a:spcPts val="1500"/>
              </a:spcBef>
            </a:pPr>
            <a:r>
              <a:rPr lang="en-US" sz="2000" b="1" dirty="0"/>
              <a:t>Federal Crop Insurance </a:t>
            </a:r>
          </a:p>
          <a:p>
            <a:pPr lvl="1">
              <a:spcBef>
                <a:spcPts val="500"/>
              </a:spcBef>
            </a:pPr>
            <a:r>
              <a:rPr lang="en-US" sz="1800" dirty="0"/>
              <a:t>Covers 50-85% of crop against various weather events &amp; natural disasters</a:t>
            </a:r>
          </a:p>
          <a:p>
            <a:pPr>
              <a:spcBef>
                <a:spcPts val="1500"/>
              </a:spcBef>
            </a:pPr>
            <a:r>
              <a:rPr lang="en-US" sz="2000" b="1" dirty="0"/>
              <a:t>Weather Insurance or OTC derivatives </a:t>
            </a:r>
          </a:p>
          <a:p>
            <a:pPr lvl="1">
              <a:spcBef>
                <a:spcPts val="500"/>
              </a:spcBef>
            </a:pPr>
            <a:r>
              <a:rPr lang="en-US" sz="1800" dirty="0"/>
              <a:t>Payout for weather events — including rain </a:t>
            </a:r>
            <a:br>
              <a:rPr lang="en-US" sz="1800" dirty="0"/>
            </a:br>
            <a:r>
              <a:rPr lang="en-US" sz="1800" dirty="0"/>
              <a:t>or temperature — when purchased </a:t>
            </a:r>
            <a:r>
              <a:rPr lang="en-US" sz="1800" b="1" dirty="0"/>
              <a:t>1</a:t>
            </a:r>
            <a:r>
              <a:rPr lang="en-US" sz="1800" dirty="0"/>
              <a:t> </a:t>
            </a:r>
            <a:r>
              <a:rPr lang="en-US" sz="1800" b="1" dirty="0"/>
              <a:t>month </a:t>
            </a:r>
            <a:br>
              <a:rPr lang="en-US" sz="1800" b="1" dirty="0"/>
            </a:br>
            <a:r>
              <a:rPr lang="en-US" sz="1800" b="1" dirty="0"/>
              <a:t>or more</a:t>
            </a:r>
            <a:r>
              <a:rPr lang="en-US" sz="1800" dirty="0"/>
              <a:t> prior to the start of your weather protection period</a:t>
            </a:r>
          </a:p>
          <a:p>
            <a:pPr>
              <a:spcBef>
                <a:spcPts val="1500"/>
              </a:spcBef>
            </a:pPr>
            <a:endParaRPr lang="en-US" dirty="0"/>
          </a:p>
        </p:txBody>
      </p:sp>
      <p:pic>
        <p:nvPicPr>
          <p:cNvPr id="8" name="Content Placeholder 2">
            <a:extLst>
              <a:ext uri="{FF2B5EF4-FFF2-40B4-BE49-F238E27FC236}">
                <a16:creationId xmlns:a16="http://schemas.microsoft.com/office/drawing/2014/main" id="{9122AB8B-FCD5-4A66-9B88-B9A97D7F78A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3" name="Picture 2">
            <a:extLst>
              <a:ext uri="{FF2B5EF4-FFF2-40B4-BE49-F238E27FC236}">
                <a16:creationId xmlns:a16="http://schemas.microsoft.com/office/drawing/2014/main" id="{C3824776-C358-2344-BE4C-42174A758622}"/>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6504834" y="2283086"/>
            <a:ext cx="5223423" cy="4117713"/>
          </a:xfrm>
          <a:prstGeom prst="rect">
            <a:avLst/>
          </a:prstGeom>
        </p:spPr>
      </p:pic>
    </p:spTree>
    <p:extLst>
      <p:ext uri="{BB962C8B-B14F-4D97-AF65-F5344CB8AC3E}">
        <p14:creationId xmlns:p14="http://schemas.microsoft.com/office/powerpoint/2010/main" val="3321596246"/>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err="1"/>
              <a:t>TradeWx’s</a:t>
            </a:r>
            <a:r>
              <a:rPr lang="en-US" dirty="0"/>
              <a:t> Weather Hedge</a:t>
            </a:r>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90"/>
            <a:ext cx="11093852" cy="2093696"/>
          </a:xfrm>
        </p:spPr>
        <p:txBody>
          <a:bodyPr vert="horz" lIns="91440" tIns="45720" rIns="91440" bIns="45720" rtlCol="0" anchor="t">
            <a:normAutofit/>
          </a:bodyPr>
          <a:lstStyle/>
          <a:p>
            <a:pPr>
              <a:spcBef>
                <a:spcPts val="1500"/>
              </a:spcBef>
            </a:pPr>
            <a:r>
              <a:rPr lang="en-US" sz="2000" dirty="0"/>
              <a:t>Cooperative weather risk product</a:t>
            </a:r>
          </a:p>
          <a:p>
            <a:pPr>
              <a:spcBef>
                <a:spcPts val="1500"/>
              </a:spcBef>
            </a:pPr>
            <a:r>
              <a:rPr lang="en-US" sz="2000" dirty="0"/>
              <a:t>Hedge weather for </a:t>
            </a:r>
            <a:r>
              <a:rPr lang="en-US" sz="2000" b="1" dirty="0"/>
              <a:t>shorter time periods </a:t>
            </a:r>
            <a:r>
              <a:rPr lang="en-US" sz="2000" dirty="0"/>
              <a:t>and</a:t>
            </a:r>
            <a:r>
              <a:rPr lang="en-US" sz="2000" b="1" dirty="0"/>
              <a:t> with less lead time </a:t>
            </a:r>
            <a:r>
              <a:rPr lang="en-US" sz="2000" dirty="0"/>
              <a:t>than traditional products</a:t>
            </a:r>
          </a:p>
          <a:p>
            <a:pPr>
              <a:spcBef>
                <a:spcPts val="1500"/>
              </a:spcBef>
            </a:pPr>
            <a:r>
              <a:rPr lang="en-US" sz="2000" b="1" dirty="0"/>
              <a:t>Product Goal: </a:t>
            </a:r>
            <a:r>
              <a:rPr lang="en-US" sz="2000" dirty="0"/>
              <a:t>Protect from specific events that may occur when </a:t>
            </a:r>
            <a:br>
              <a:rPr lang="en-US" sz="2000" dirty="0"/>
            </a:br>
            <a:r>
              <a:rPr lang="en-US" sz="2000" dirty="0"/>
              <a:t>a specific crop is most vulnerable</a:t>
            </a:r>
          </a:p>
          <a:p>
            <a:pPr>
              <a:spcBef>
                <a:spcPts val="1500"/>
              </a:spcBef>
            </a:pPr>
            <a:endParaRPr lang="en-US" dirty="0"/>
          </a:p>
        </p:txBody>
      </p:sp>
      <p:pic>
        <p:nvPicPr>
          <p:cNvPr id="8" name="Content Placeholder 2">
            <a:extLst>
              <a:ext uri="{FF2B5EF4-FFF2-40B4-BE49-F238E27FC236}">
                <a16:creationId xmlns:a16="http://schemas.microsoft.com/office/drawing/2014/main" id="{E788FB8A-F9C7-4C2A-BE2B-F7D81BC11356}"/>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219009656"/>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CC49D69D-78B7-7D44-A922-B73039F4BF49}"/>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a:stretch/>
        </p:blipFill>
        <p:spPr>
          <a:xfrm>
            <a:off x="6504833" y="2283085"/>
            <a:ext cx="5223423" cy="4111811"/>
          </a:xfrm>
          <a:prstGeom prst="rect">
            <a:avLst/>
          </a:prstGeo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Weather Hedge Benefits</a:t>
            </a:r>
            <a:br>
              <a:rPr lang="en-US" dirty="0"/>
            </a:br>
            <a:endParaRPr lang="en-US" dirty="0"/>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3" y="2160589"/>
            <a:ext cx="4971799" cy="3880773"/>
          </a:xfrm>
        </p:spPr>
        <p:txBody>
          <a:bodyPr vert="horz" lIns="91440" tIns="45720" rIns="91440" bIns="45720" rtlCol="0" anchor="t">
            <a:normAutofit/>
          </a:bodyPr>
          <a:lstStyle/>
          <a:p>
            <a:pPr>
              <a:spcBef>
                <a:spcPts val="1500"/>
              </a:spcBef>
            </a:pPr>
            <a:r>
              <a:rPr lang="en-US" sz="2000" dirty="0"/>
              <a:t>Protect against extreme temperature, dry or rain conditions </a:t>
            </a:r>
          </a:p>
          <a:p>
            <a:pPr>
              <a:spcBef>
                <a:spcPts val="1500"/>
              </a:spcBef>
            </a:pPr>
            <a:r>
              <a:rPr lang="en-US" sz="2000"/>
              <a:t>Cover any weather event up until the day before</a:t>
            </a:r>
          </a:p>
          <a:p>
            <a:pPr>
              <a:spcBef>
                <a:spcPts val="1500"/>
              </a:spcBef>
            </a:pPr>
            <a:r>
              <a:rPr lang="en-US" sz="2000"/>
              <a:t>Receive your share of the Protection Pool if qualifying event occurs </a:t>
            </a:r>
          </a:p>
          <a:p>
            <a:pPr>
              <a:spcBef>
                <a:spcPts val="1500"/>
              </a:spcBef>
            </a:pPr>
            <a:r>
              <a:rPr lang="en-US" sz="2000"/>
              <a:t>No additional paperwork required</a:t>
            </a:r>
          </a:p>
          <a:p>
            <a:pPr>
              <a:spcBef>
                <a:spcPts val="1500"/>
              </a:spcBef>
            </a:pPr>
            <a:r>
              <a:rPr lang="en-US" sz="2000"/>
              <a:t>Automatic Payment</a:t>
            </a:r>
            <a:endParaRPr lang="en-US" sz="2000" dirty="0"/>
          </a:p>
          <a:p>
            <a:pPr>
              <a:spcBef>
                <a:spcPts val="1500"/>
              </a:spcBef>
            </a:pPr>
            <a:endParaRPr lang="en-US" dirty="0"/>
          </a:p>
        </p:txBody>
      </p:sp>
      <p:pic>
        <p:nvPicPr>
          <p:cNvPr id="8" name="Content Placeholder 2">
            <a:extLst>
              <a:ext uri="{FF2B5EF4-FFF2-40B4-BE49-F238E27FC236}">
                <a16:creationId xmlns:a16="http://schemas.microsoft.com/office/drawing/2014/main" id="{3C0417CB-E3CB-4EB3-A827-8008EE6D5E8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1670530551"/>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Benefits for Farmers</a:t>
            </a:r>
            <a:br>
              <a:rPr lang="en-US" dirty="0"/>
            </a:br>
            <a:endParaRPr lang="en-US" dirty="0"/>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89"/>
            <a:ext cx="11093852" cy="3880773"/>
          </a:xfrm>
        </p:spPr>
        <p:txBody>
          <a:bodyPr vert="horz" lIns="91440" tIns="45720" rIns="91440" bIns="45720" rtlCol="0" anchor="t">
            <a:normAutofit/>
          </a:bodyPr>
          <a:lstStyle/>
          <a:p>
            <a:pPr marL="0" lvl="0" indent="0">
              <a:spcBef>
                <a:spcPts val="1500"/>
              </a:spcBef>
              <a:buNone/>
            </a:pPr>
            <a:endParaRPr lang="en-US" sz="2000" dirty="0"/>
          </a:p>
          <a:p>
            <a:pPr marL="0" indent="0">
              <a:spcBef>
                <a:spcPts val="1500"/>
              </a:spcBef>
              <a:buNone/>
            </a:pPr>
            <a:r>
              <a:rPr lang="en-US" sz="2000" b="1"/>
              <a:t>Pure and Simple: </a:t>
            </a:r>
          </a:p>
          <a:p>
            <a:pPr lvl="1">
              <a:spcBef>
                <a:spcPts val="500"/>
              </a:spcBef>
            </a:pPr>
            <a:r>
              <a:rPr lang="en-US" sz="2000" dirty="0"/>
              <a:t>Hedge against weather events occurring as soon as tomorrow</a:t>
            </a:r>
          </a:p>
          <a:p>
            <a:pPr lvl="1">
              <a:spcBef>
                <a:spcPts val="500"/>
              </a:spcBef>
            </a:pPr>
            <a:r>
              <a:rPr lang="en-US" sz="2000" dirty="0"/>
              <a:t>CX Markets settles funds into your account as soon as noon the next business day</a:t>
            </a:r>
          </a:p>
          <a:p>
            <a:pPr lvl="1">
              <a:spcBef>
                <a:spcPts val="500"/>
              </a:spcBef>
            </a:pPr>
            <a:r>
              <a:rPr lang="en-US" sz="2000" b="1"/>
              <a:t>Not insurance, no claims adjusters or proven loss</a:t>
            </a:r>
            <a:endParaRPr lang="en-US" sz="2000" b="1" dirty="0"/>
          </a:p>
          <a:p>
            <a:pPr>
              <a:spcBef>
                <a:spcPts val="1500"/>
              </a:spcBef>
            </a:pPr>
            <a:endParaRPr lang="en-US" dirty="0"/>
          </a:p>
        </p:txBody>
      </p:sp>
      <p:pic>
        <p:nvPicPr>
          <p:cNvPr id="8" name="Content Placeholder 2">
            <a:extLst>
              <a:ext uri="{FF2B5EF4-FFF2-40B4-BE49-F238E27FC236}">
                <a16:creationId xmlns:a16="http://schemas.microsoft.com/office/drawing/2014/main" id="{E9588E0B-5D65-47E5-92BE-DADBF362335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3219029674"/>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a:xfrm>
            <a:off x="677334" y="609600"/>
            <a:ext cx="8596668" cy="1320800"/>
          </a:xfrm>
        </p:spPr>
        <p:txBody>
          <a:bodyPr/>
          <a:lstStyle/>
          <a:p>
            <a:r>
              <a:rPr lang="en-US" dirty="0"/>
              <a:t>Simple Buying Experience</a:t>
            </a:r>
          </a:p>
        </p:txBody>
      </p:sp>
      <p:pic>
        <p:nvPicPr>
          <p:cNvPr id="8" name="Content Placeholder 2">
            <a:extLst>
              <a:ext uri="{FF2B5EF4-FFF2-40B4-BE49-F238E27FC236}">
                <a16:creationId xmlns:a16="http://schemas.microsoft.com/office/drawing/2014/main" id="{4AE8090A-4A56-491A-B4E7-BFCCDCD4776B}"/>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pic>
        <p:nvPicPr>
          <p:cNvPr id="4" name="Picture 5" descr="A screenshot of a cell phone&#10;&#10;Description generated with very high confidence">
            <a:extLst>
              <a:ext uri="{FF2B5EF4-FFF2-40B4-BE49-F238E27FC236}">
                <a16:creationId xmlns:a16="http://schemas.microsoft.com/office/drawing/2014/main" id="{132F3D0A-449A-47B5-9A26-2823D8647662}"/>
              </a:ext>
            </a:extLst>
          </p:cNvPr>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2228840" y="1694425"/>
            <a:ext cx="7815513" cy="4445548"/>
          </a:xfrm>
          <a:prstGeom prst="rect">
            <a:avLst/>
          </a:prstGeom>
        </p:spPr>
      </p:pic>
    </p:spTree>
    <p:extLst>
      <p:ext uri="{BB962C8B-B14F-4D97-AF65-F5344CB8AC3E}">
        <p14:creationId xmlns:p14="http://schemas.microsoft.com/office/powerpoint/2010/main" val="1002950860"/>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5C9FF948-3955-044B-BDD1-5B839C77DC6F}"/>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a:stretch/>
        </p:blipFill>
        <p:spPr>
          <a:xfrm>
            <a:off x="6504833" y="2283085"/>
            <a:ext cx="5223422" cy="4110962"/>
          </a:xfrm>
          <a:prstGeom prst="rect">
            <a:avLst/>
          </a:prstGeo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For Farms, Timing Matters</a:t>
            </a:r>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89"/>
            <a:ext cx="5545235" cy="3880773"/>
          </a:xfrm>
        </p:spPr>
        <p:txBody>
          <a:bodyPr/>
          <a:lstStyle/>
          <a:p>
            <a:pPr>
              <a:spcBef>
                <a:spcPts val="1500"/>
              </a:spcBef>
            </a:pPr>
            <a:r>
              <a:rPr lang="en-US" sz="2000" dirty="0"/>
              <a:t>Traditional products can’t protect </a:t>
            </a:r>
            <a:br>
              <a:rPr lang="en-US" sz="2000" dirty="0"/>
            </a:br>
            <a:r>
              <a:rPr lang="en-US" sz="2000" dirty="0"/>
              <a:t>specific days or weeks </a:t>
            </a:r>
          </a:p>
          <a:p>
            <a:pPr>
              <a:spcBef>
                <a:spcPts val="1500"/>
              </a:spcBef>
            </a:pPr>
            <a:r>
              <a:rPr lang="en-US" sz="2000" dirty="0"/>
              <a:t>Weather Hedge can protect your crops when they need it</a:t>
            </a:r>
          </a:p>
          <a:p>
            <a:pPr lvl="1">
              <a:spcBef>
                <a:spcPts val="500"/>
              </a:spcBef>
            </a:pPr>
            <a:r>
              <a:rPr lang="en-US" sz="1800" b="1" dirty="0"/>
              <a:t>Planting: </a:t>
            </a:r>
            <a:r>
              <a:rPr lang="en-US" sz="1800" dirty="0"/>
              <a:t>Wet Weather Delay </a:t>
            </a:r>
          </a:p>
          <a:p>
            <a:pPr lvl="1">
              <a:spcBef>
                <a:spcPts val="500"/>
              </a:spcBef>
            </a:pPr>
            <a:r>
              <a:rPr lang="en-US" sz="1800" b="1" dirty="0"/>
              <a:t>Germination: </a:t>
            </a:r>
            <a:r>
              <a:rPr lang="en-US" sz="1800" dirty="0"/>
              <a:t>Cold Weather Growth Stunt</a:t>
            </a:r>
          </a:p>
          <a:p>
            <a:pPr lvl="1">
              <a:spcBef>
                <a:spcPts val="500"/>
              </a:spcBef>
            </a:pPr>
            <a:r>
              <a:rPr lang="en-US" sz="1800" b="1" dirty="0"/>
              <a:t>Tasseling: </a:t>
            </a:r>
            <a:r>
              <a:rPr lang="en-US" sz="1800" dirty="0"/>
              <a:t>Hot Dry Plant Stress</a:t>
            </a:r>
          </a:p>
          <a:p>
            <a:pPr lvl="1">
              <a:spcBef>
                <a:spcPts val="500"/>
              </a:spcBef>
            </a:pPr>
            <a:r>
              <a:rPr lang="en-US" sz="1800" b="1" dirty="0"/>
              <a:t>Harvest: </a:t>
            </a:r>
            <a:r>
              <a:rPr lang="en-US" sz="1800" dirty="0"/>
              <a:t>Wet Weather Delay </a:t>
            </a:r>
          </a:p>
          <a:p>
            <a:pPr marL="0" indent="0">
              <a:spcBef>
                <a:spcPts val="1500"/>
              </a:spcBef>
              <a:buNone/>
            </a:pPr>
            <a:endParaRPr lang="en-US" dirty="0"/>
          </a:p>
        </p:txBody>
      </p:sp>
      <p:pic>
        <p:nvPicPr>
          <p:cNvPr id="8" name="Content Placeholder 2">
            <a:extLst>
              <a:ext uri="{FF2B5EF4-FFF2-40B4-BE49-F238E27FC236}">
                <a16:creationId xmlns:a16="http://schemas.microsoft.com/office/drawing/2014/main" id="{0D6ADD08-8DD6-4925-BF7B-A5EDFEA84A16}"/>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3304410325"/>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normAutofit/>
          </a:bodyPr>
          <a:lstStyle/>
          <a:p>
            <a:r>
              <a:rPr lang="en-US" dirty="0"/>
              <a:t>The Measurement Period</a:t>
            </a:r>
            <a:br>
              <a:rPr lang="en-US" dirty="0"/>
            </a:br>
            <a:endParaRPr lang="en-US" dirty="0"/>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89"/>
            <a:ext cx="11093852" cy="3880773"/>
          </a:xfrm>
        </p:spPr>
        <p:txBody>
          <a:bodyPr/>
          <a:lstStyle/>
          <a:p>
            <a:pPr>
              <a:spcBef>
                <a:spcPts val="1500"/>
              </a:spcBef>
            </a:pPr>
            <a:r>
              <a:rPr lang="en-US" sz="2000" dirty="0"/>
              <a:t>AccuWeather monitors the weather at an airport or station near the property</a:t>
            </a:r>
          </a:p>
          <a:p>
            <a:pPr lvl="1">
              <a:spcBef>
                <a:spcPts val="500"/>
              </a:spcBef>
            </a:pPr>
            <a:r>
              <a:rPr lang="en-US" sz="1800" dirty="0"/>
              <a:t>If the weather is good, the hedge expires</a:t>
            </a:r>
          </a:p>
          <a:p>
            <a:pPr lvl="1">
              <a:spcBef>
                <a:spcPts val="500"/>
              </a:spcBef>
            </a:pPr>
            <a:r>
              <a:rPr lang="en-US" sz="1800" dirty="0"/>
              <a:t>If weather hedge event occurs, funds are deposited into your account </a:t>
            </a:r>
            <a:br>
              <a:rPr lang="en-US" sz="1800" dirty="0"/>
            </a:br>
            <a:r>
              <a:rPr lang="en-US" sz="1800" dirty="0"/>
              <a:t>by noon the next business day</a:t>
            </a:r>
          </a:p>
          <a:p>
            <a:pPr>
              <a:spcBef>
                <a:spcPts val="1500"/>
              </a:spcBef>
            </a:pPr>
            <a:r>
              <a:rPr lang="en-US" sz="2000" dirty="0"/>
              <a:t>Funds can be returned via check, ACH or bank wire to your bank account</a:t>
            </a:r>
          </a:p>
          <a:p>
            <a:pPr>
              <a:spcBef>
                <a:spcPts val="1500"/>
              </a:spcBef>
            </a:pPr>
            <a:endParaRPr lang="en-US" dirty="0"/>
          </a:p>
        </p:txBody>
      </p:sp>
      <p:pic>
        <p:nvPicPr>
          <p:cNvPr id="8" name="Content Placeholder 2">
            <a:extLst>
              <a:ext uri="{FF2B5EF4-FFF2-40B4-BE49-F238E27FC236}">
                <a16:creationId xmlns:a16="http://schemas.microsoft.com/office/drawing/2014/main" id="{23112995-1E9F-4B59-81FD-C0FF729D1BC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2171944908"/>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30B15EB-A862-D942-A806-94E7DB45D61F}"/>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a:stretch/>
        </p:blipFill>
        <p:spPr>
          <a:xfrm flipH="1">
            <a:off x="6504833" y="2280838"/>
            <a:ext cx="5223422" cy="4113209"/>
          </a:xfrm>
          <a:prstGeom prst="rect">
            <a:avLst/>
          </a:prstGeom>
        </p:spPr>
      </p:pic>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Weather Hedge in Action</a:t>
            </a:r>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a:xfrm>
            <a:off x="677334" y="2160589"/>
            <a:ext cx="5443380" cy="3880773"/>
          </a:xfrm>
        </p:spPr>
        <p:txBody>
          <a:bodyPr vert="horz" lIns="91440" tIns="45720" rIns="91440" bIns="45720" rtlCol="0" anchor="t">
            <a:normAutofit fontScale="92500" lnSpcReduction="10000"/>
          </a:bodyPr>
          <a:lstStyle/>
          <a:p>
            <a:pPr>
              <a:spcBef>
                <a:spcPts val="1500"/>
              </a:spcBef>
            </a:pPr>
            <a:r>
              <a:rPr lang="en-US" sz="2000" dirty="0"/>
              <a:t>A plentiful corn crop continues to dry in the field and is just starting to dent.  </a:t>
            </a:r>
            <a:endParaRPr lang="en-US" dirty="0"/>
          </a:p>
          <a:p>
            <a:pPr>
              <a:spcBef>
                <a:spcPts val="1500"/>
              </a:spcBef>
            </a:pPr>
            <a:r>
              <a:rPr lang="en-US" sz="2000" dirty="0"/>
              <a:t>Forecasts predict a possible hard frost next week</a:t>
            </a:r>
          </a:p>
          <a:p>
            <a:pPr lvl="1">
              <a:spcBef>
                <a:spcPts val="500"/>
              </a:spcBef>
            </a:pPr>
            <a:r>
              <a:rPr lang="en-US" sz="1800" b="1" dirty="0"/>
              <a:t>Potential to impact his yield by 10%  </a:t>
            </a:r>
          </a:p>
          <a:p>
            <a:pPr>
              <a:spcBef>
                <a:spcPts val="1500"/>
              </a:spcBef>
            </a:pPr>
            <a:r>
              <a:rPr lang="en-US" sz="2000" dirty="0"/>
              <a:t>The farmer purchases contracts that pay out if the low reaches 30°F </a:t>
            </a:r>
          </a:p>
          <a:p>
            <a:pPr>
              <a:spcBef>
                <a:spcPts val="1500"/>
              </a:spcBef>
            </a:pPr>
            <a:r>
              <a:rPr lang="en-US" sz="2000" dirty="0"/>
              <a:t>The frost occurred, and the farmer receives $25,000.00 in revenue protection</a:t>
            </a:r>
          </a:p>
          <a:p>
            <a:pPr lvl="1">
              <a:spcBef>
                <a:spcPts val="500"/>
              </a:spcBef>
            </a:pPr>
            <a:r>
              <a:rPr lang="en-US" sz="1800" dirty="0"/>
              <a:t>CX Markets deposits the funds in his account </a:t>
            </a:r>
            <a:br>
              <a:rPr lang="en-US" sz="1800" dirty="0"/>
            </a:br>
            <a:r>
              <a:rPr lang="en-US" sz="1800" dirty="0"/>
              <a:t>the next day </a:t>
            </a:r>
          </a:p>
          <a:p>
            <a:pPr>
              <a:spcBef>
                <a:spcPts val="1500"/>
              </a:spcBef>
            </a:pPr>
            <a:endParaRPr lang="en-US" dirty="0"/>
          </a:p>
        </p:txBody>
      </p:sp>
      <p:pic>
        <p:nvPicPr>
          <p:cNvPr id="8" name="Content Placeholder 2">
            <a:extLst>
              <a:ext uri="{FF2B5EF4-FFF2-40B4-BE49-F238E27FC236}">
                <a16:creationId xmlns:a16="http://schemas.microsoft.com/office/drawing/2014/main" id="{3FECCD6A-8B46-4BB3-B943-499BDCAAF8B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3730262668"/>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sp>
        <p:nvSpPr>
          <p:cNvPr id="7" name="Title 6">
            <a:extLst>
              <a:ext uri="{FF2B5EF4-FFF2-40B4-BE49-F238E27FC236}">
                <a16:creationId xmlns:a16="http://schemas.microsoft.com/office/drawing/2014/main" id="{5DBEFB83-B8BC-4127-B42A-FA9BF8FAB3C6}"/>
              </a:ext>
            </a:extLst>
          </p:cNvPr>
          <p:cNvSpPr>
            <a:spLocks noGrp="1"/>
          </p:cNvSpPr>
          <p:nvPr>
            <p:ph type="title"/>
          </p:nvPr>
        </p:nvSpPr>
        <p:spPr/>
        <p:txBody>
          <a:bodyPr/>
          <a:lstStyle/>
          <a:p>
            <a:r>
              <a:rPr lang="en-US" dirty="0"/>
              <a:t>Get Started</a:t>
            </a:r>
          </a:p>
        </p:txBody>
      </p:sp>
      <p:sp>
        <p:nvSpPr>
          <p:cNvPr id="9" name="Content Placeholder 8">
            <a:extLst>
              <a:ext uri="{FF2B5EF4-FFF2-40B4-BE49-F238E27FC236}">
                <a16:creationId xmlns:a16="http://schemas.microsoft.com/office/drawing/2014/main" id="{38B256D3-4AC5-4D0F-AEE2-765101A467E7}"/>
              </a:ext>
            </a:extLst>
          </p:cNvPr>
          <p:cNvSpPr>
            <a:spLocks noGrp="1"/>
          </p:cNvSpPr>
          <p:nvPr>
            <p:ph idx="1"/>
          </p:nvPr>
        </p:nvSpPr>
        <p:spPr/>
        <p:txBody>
          <a:bodyPr/>
          <a:lstStyle/>
          <a:p>
            <a:pPr>
              <a:spcBef>
                <a:spcPts val="1500"/>
              </a:spcBef>
            </a:pPr>
            <a:r>
              <a:rPr lang="en-US" sz="2000" dirty="0"/>
              <a:t>Provide standard form application</a:t>
            </a:r>
          </a:p>
          <a:p>
            <a:pPr>
              <a:spcBef>
                <a:spcPts val="1500"/>
              </a:spcBef>
            </a:pPr>
            <a:r>
              <a:rPr lang="en-US" sz="2000" dirty="0"/>
              <a:t>Look up available locations and weather events to hedge </a:t>
            </a:r>
            <a:br>
              <a:rPr lang="en-US" sz="2000" dirty="0"/>
            </a:br>
            <a:r>
              <a:rPr lang="en-US" sz="2000" dirty="0"/>
              <a:t>on our simple TradeWx.com trading interface</a:t>
            </a:r>
          </a:p>
          <a:p>
            <a:pPr>
              <a:spcBef>
                <a:spcPts val="1500"/>
              </a:spcBef>
            </a:pPr>
            <a:r>
              <a:rPr lang="en-US" sz="2000" dirty="0"/>
              <a:t>If you don’t see a location close to your farm, tell us the location </a:t>
            </a:r>
            <a:br>
              <a:rPr lang="en-US" sz="2000" dirty="0"/>
            </a:br>
            <a:r>
              <a:rPr lang="en-US" sz="2000" dirty="0"/>
              <a:t>of your property and types of weather you want to hedge</a:t>
            </a:r>
          </a:p>
          <a:p>
            <a:pPr>
              <a:spcBef>
                <a:spcPts val="1500"/>
              </a:spcBef>
            </a:pPr>
            <a:endParaRPr lang="en-US" dirty="0"/>
          </a:p>
        </p:txBody>
      </p:sp>
      <p:pic>
        <p:nvPicPr>
          <p:cNvPr id="8" name="Content Placeholder 2">
            <a:extLst>
              <a:ext uri="{FF2B5EF4-FFF2-40B4-BE49-F238E27FC236}">
                <a16:creationId xmlns:a16="http://schemas.microsoft.com/office/drawing/2014/main" id="{75E9D5E9-2018-4D5D-8CD3-6EC3A70FD2D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Tree>
    <p:extLst>
      <p:ext uri="{BB962C8B-B14F-4D97-AF65-F5344CB8AC3E}">
        <p14:creationId xmlns:p14="http://schemas.microsoft.com/office/powerpoint/2010/main" val="3026196598"/>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ight Triangle 4"/>
          <p:cNvSpPr/>
          <p:nvPr/>
        </p:nvSpPr>
        <p:spPr>
          <a:xfrm>
            <a:off x="0" y="2937753"/>
            <a:ext cx="1128409" cy="3920247"/>
          </a:xfrm>
          <a:prstGeom prst="rtTriangle">
            <a:avLst/>
          </a:prstGeom>
          <a:solidFill>
            <a:srgbClr val="4B83A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Trebuchet MS" panose="020B0603020202020204"/>
              <a:ea typeface="+mn-ea"/>
              <a:cs typeface="+mn-cs"/>
            </a:endParaRPr>
          </a:p>
        </p:txBody>
      </p:sp>
      <p:pic>
        <p:nvPicPr>
          <p:cNvPr id="8" name="Content Placeholder 2">
            <a:extLst>
              <a:ext uri="{FF2B5EF4-FFF2-40B4-BE49-F238E27FC236}">
                <a16:creationId xmlns:a16="http://schemas.microsoft.com/office/drawing/2014/main" id="{75E9D5E9-2018-4D5D-8CD3-6EC3A70FD2D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0039015" y="371166"/>
            <a:ext cx="1732171" cy="1320800"/>
          </a:xfrm>
          <a:prstGeom prst="rect">
            <a:avLst/>
          </a:prstGeom>
        </p:spPr>
      </p:pic>
      <p:sp>
        <p:nvSpPr>
          <p:cNvPr id="10" name="Title 1">
            <a:extLst>
              <a:ext uri="{FF2B5EF4-FFF2-40B4-BE49-F238E27FC236}">
                <a16:creationId xmlns:a16="http://schemas.microsoft.com/office/drawing/2014/main" id="{333567FB-B8F8-49BF-A365-2F46111F8C48}"/>
              </a:ext>
            </a:extLst>
          </p:cNvPr>
          <p:cNvSpPr>
            <a:spLocks noGrp="1"/>
          </p:cNvSpPr>
          <p:nvPr>
            <p:ph type="title"/>
          </p:nvPr>
        </p:nvSpPr>
        <p:spPr>
          <a:xfrm>
            <a:off x="677334" y="609600"/>
            <a:ext cx="8596668" cy="1320800"/>
          </a:xfrm>
        </p:spPr>
        <p:txBody>
          <a:bodyPr/>
          <a:lstStyle/>
          <a:p>
            <a:r>
              <a:rPr lang="en-US" dirty="0"/>
              <a:t>Thank you!</a:t>
            </a:r>
          </a:p>
        </p:txBody>
      </p:sp>
      <p:sp>
        <p:nvSpPr>
          <p:cNvPr id="11" name="Content Placeholder 2">
            <a:extLst>
              <a:ext uri="{FF2B5EF4-FFF2-40B4-BE49-F238E27FC236}">
                <a16:creationId xmlns:a16="http://schemas.microsoft.com/office/drawing/2014/main" id="{8CB55F12-9A49-4F68-AED2-5BEFC41E8BBC}"/>
              </a:ext>
            </a:extLst>
          </p:cNvPr>
          <p:cNvSpPr txBox="1">
            <a:spLocks/>
          </p:cNvSpPr>
          <p:nvPr/>
        </p:nvSpPr>
        <p:spPr>
          <a:xfrm>
            <a:off x="829734" y="2312989"/>
            <a:ext cx="8596668" cy="3880773"/>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r>
              <a:rPr lang="en-US" sz="2000"/>
              <a:t>Contact Us </a:t>
            </a:r>
          </a:p>
          <a:p>
            <a:pPr lvl="1">
              <a:spcBef>
                <a:spcPts val="500"/>
              </a:spcBef>
            </a:pPr>
            <a:r>
              <a:rPr lang="en-US" sz="1800"/>
              <a:t>Luke Quinn, Cantor: lquinn@cantor.com or </a:t>
            </a:r>
          </a:p>
          <a:p>
            <a:pPr lvl="1">
              <a:spcBef>
                <a:spcPts val="500"/>
              </a:spcBef>
            </a:pPr>
            <a:r>
              <a:rPr lang="en-US" sz="1800"/>
              <a:t>Todd Olson, AccuWeather: todd.olson@accuweather.com</a:t>
            </a:r>
            <a:br>
              <a:rPr lang="en-US" sz="1800"/>
            </a:br>
            <a:endParaRPr lang="en-US" sz="1800"/>
          </a:p>
          <a:p>
            <a:endParaRPr lang="en-US" dirty="0"/>
          </a:p>
        </p:txBody>
      </p:sp>
    </p:spTree>
    <p:extLst>
      <p:ext uri="{BB962C8B-B14F-4D97-AF65-F5344CB8AC3E}">
        <p14:creationId xmlns:p14="http://schemas.microsoft.com/office/powerpoint/2010/main" val="478181599"/>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F7B78EBA-40E8-41E6-A3E9-93F585E2AA88}"/>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sp>
        <p:nvSpPr>
          <p:cNvPr id="6" name="TextBox 5">
            <a:extLst>
              <a:ext uri="{FF2B5EF4-FFF2-40B4-BE49-F238E27FC236}">
                <a16:creationId xmlns:a16="http://schemas.microsoft.com/office/drawing/2014/main" id="{952BCA5E-7CAB-48C8-939F-F73B81E92F70}"/>
              </a:ext>
            </a:extLst>
          </p:cNvPr>
          <p:cNvSpPr txBox="1"/>
          <p:nvPr/>
        </p:nvSpPr>
        <p:spPr>
          <a:xfrm>
            <a:off x="259080" y="2893104"/>
            <a:ext cx="11673840" cy="1200329"/>
          </a:xfrm>
          <a:prstGeom prst="rect">
            <a:avLst/>
          </a:prstGeom>
          <a:noFill/>
        </p:spPr>
        <p:txBody>
          <a:bodyPr wrap="square" rtlCol="0">
            <a:spAutoFit/>
          </a:bodyPr>
          <a:lstStyle/>
          <a:p>
            <a:pPr algn="ctr"/>
            <a:r>
              <a:rPr lang="en-US" sz="3600" b="1" dirty="0">
                <a:solidFill>
                  <a:schemeClr val="bg1"/>
                </a:solidFill>
                <a:latin typeface="Arial" panose="020B0604020202020204" pitchFamily="34" charset="0"/>
                <a:cs typeface="Arial" panose="020B0604020202020204" pitchFamily="34" charset="0"/>
              </a:rPr>
              <a:t>Enjoy coffee and refreshments </a:t>
            </a:r>
          </a:p>
          <a:p>
            <a:pPr algn="ctr"/>
            <a:r>
              <a:rPr lang="en-US" sz="3600" b="1" dirty="0">
                <a:solidFill>
                  <a:schemeClr val="bg1"/>
                </a:solidFill>
                <a:latin typeface="Arial" panose="020B0604020202020204" pitchFamily="34" charset="0"/>
                <a:cs typeface="Arial" panose="020B0604020202020204" pitchFamily="34" charset="0"/>
              </a:rPr>
              <a:t>on the landing outside the theater</a:t>
            </a:r>
          </a:p>
        </p:txBody>
      </p:sp>
      <p:pic>
        <p:nvPicPr>
          <p:cNvPr id="7" name="Picture 6">
            <a:extLst>
              <a:ext uri="{FF2B5EF4-FFF2-40B4-BE49-F238E27FC236}">
                <a16:creationId xmlns:a16="http://schemas.microsoft.com/office/drawing/2014/main" id="{F0FC540A-0901-4F4B-BB5C-7658C1255F0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9" name="TextBox 8">
            <a:extLst>
              <a:ext uri="{FF2B5EF4-FFF2-40B4-BE49-F238E27FC236}">
                <a16:creationId xmlns:a16="http://schemas.microsoft.com/office/drawing/2014/main" id="{55C38647-435C-4D84-B113-C94716E148B3}"/>
              </a:ext>
            </a:extLst>
          </p:cNvPr>
          <p:cNvSpPr txBox="1"/>
          <p:nvPr/>
        </p:nvSpPr>
        <p:spPr>
          <a:xfrm>
            <a:off x="1604375" y="2062107"/>
            <a:ext cx="8983249" cy="830997"/>
          </a:xfrm>
          <a:prstGeom prst="rect">
            <a:avLst/>
          </a:prstGeom>
          <a:noFill/>
        </p:spPr>
        <p:txBody>
          <a:bodyPr wrap="square" rtlCol="0">
            <a:spAutoFit/>
          </a:bodyPr>
          <a:lstStyle/>
          <a:p>
            <a:pPr algn="ctr"/>
            <a:r>
              <a:rPr lang="en-US" sz="4800" b="1" dirty="0">
                <a:solidFill>
                  <a:srgbClr val="FDBF2D"/>
                </a:solidFill>
                <a:latin typeface="Arial" panose="020B0604020202020204" pitchFamily="34" charset="0"/>
                <a:ea typeface="Open Sans" panose="020B0604020202020204" charset="0"/>
                <a:cs typeface="Arial" panose="020B0604020202020204" pitchFamily="34" charset="0"/>
              </a:rPr>
              <a:t>Coffee Break &amp; Networking</a:t>
            </a:r>
          </a:p>
        </p:txBody>
      </p:sp>
      <p:sp>
        <p:nvSpPr>
          <p:cNvPr id="10" name="TextBox 9">
            <a:extLst>
              <a:ext uri="{FF2B5EF4-FFF2-40B4-BE49-F238E27FC236}">
                <a16:creationId xmlns:a16="http://schemas.microsoft.com/office/drawing/2014/main" id="{40013A3D-84A5-4B17-93F9-E1C9ED71C2C0}"/>
              </a:ext>
            </a:extLst>
          </p:cNvPr>
          <p:cNvSpPr txBox="1"/>
          <p:nvPr/>
        </p:nvSpPr>
        <p:spPr>
          <a:xfrm>
            <a:off x="259080" y="4648260"/>
            <a:ext cx="11673840" cy="1077218"/>
          </a:xfrm>
          <a:prstGeom prst="rect">
            <a:avLst/>
          </a:prstGeom>
          <a:noFill/>
        </p:spPr>
        <p:txBody>
          <a:bodyPr wrap="square" rtlCol="0">
            <a:spAutoFit/>
          </a:bodyPr>
          <a:lstStyle/>
          <a:p>
            <a:pPr algn="ctr"/>
            <a:r>
              <a:rPr lang="en-US" sz="3200" b="1" i="1" dirty="0">
                <a:solidFill>
                  <a:schemeClr val="bg1"/>
                </a:solidFill>
                <a:latin typeface="Arial" panose="020B0604020202020204" pitchFamily="34" charset="0"/>
                <a:cs typeface="Arial" panose="020B0604020202020204" pitchFamily="34" charset="0"/>
              </a:rPr>
              <a:t>Please be back in your seat at </a:t>
            </a:r>
          </a:p>
          <a:p>
            <a:pPr algn="ctr"/>
            <a:r>
              <a:rPr lang="en-US" sz="3200" b="1" i="1" dirty="0">
                <a:solidFill>
                  <a:schemeClr val="bg1"/>
                </a:solidFill>
                <a:latin typeface="Arial" panose="020B0604020202020204" pitchFamily="34" charset="0"/>
                <a:cs typeface="Arial" panose="020B0604020202020204" pitchFamily="34" charset="0"/>
              </a:rPr>
              <a:t>10:55am for the next session!</a:t>
            </a:r>
          </a:p>
        </p:txBody>
      </p:sp>
    </p:spTree>
    <p:extLst>
      <p:ext uri="{BB962C8B-B14F-4D97-AF65-F5344CB8AC3E}">
        <p14:creationId xmlns:p14="http://schemas.microsoft.com/office/powerpoint/2010/main" val="687157486"/>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473456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4" name="Rectangle 3">
            <a:extLst>
              <a:ext uri="{FF2B5EF4-FFF2-40B4-BE49-F238E27FC236}">
                <a16:creationId xmlns:a16="http://schemas.microsoft.com/office/drawing/2014/main" id="{9F5F7666-5AB0-4F3B-BD83-B5FBE47E15EB}"/>
              </a:ext>
            </a:extLst>
          </p:cNvPr>
          <p:cNvSpPr/>
          <p:nvPr/>
        </p:nvSpPr>
        <p:spPr>
          <a:xfrm>
            <a:off x="1171415" y="2253952"/>
            <a:ext cx="9849170" cy="1015663"/>
          </a:xfrm>
          <a:prstGeom prst="rect">
            <a:avLst/>
          </a:prstGeom>
        </p:spPr>
        <p:txBody>
          <a:bodyPr wrap="none">
            <a:spAutoFit/>
          </a:bodyPr>
          <a:lstStyle/>
          <a:p>
            <a:pPr algn="ctr"/>
            <a:r>
              <a:rPr lang="en-US" sz="6000" b="1" dirty="0">
                <a:solidFill>
                  <a:schemeClr val="bg1"/>
                </a:solidFill>
                <a:latin typeface="Arial" panose="020B0604020202020204" pitchFamily="34" charset="0"/>
                <a:ea typeface="Open Sans"/>
                <a:cs typeface="Arial" panose="020B0604020202020204" pitchFamily="34" charset="0"/>
                <a:sym typeface="Open Sans"/>
              </a:rPr>
              <a:t>Grain Market Perspectives</a:t>
            </a:r>
          </a:p>
        </p:txBody>
      </p:sp>
      <p:pic>
        <p:nvPicPr>
          <p:cNvPr id="3" name="Picture 2">
            <a:extLst>
              <a:ext uri="{FF2B5EF4-FFF2-40B4-BE49-F238E27FC236}">
                <a16:creationId xmlns:a16="http://schemas.microsoft.com/office/drawing/2014/main" id="{91F6F755-C5F2-4FBE-B97D-6532EEBBF234}"/>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79700" y="5165947"/>
            <a:ext cx="2052160" cy="478190"/>
          </a:xfrm>
          <a:prstGeom prst="rect">
            <a:avLst/>
          </a:prstGeom>
        </p:spPr>
      </p:pic>
      <p:pic>
        <p:nvPicPr>
          <p:cNvPr id="14" name="Picture 13">
            <a:extLst>
              <a:ext uri="{FF2B5EF4-FFF2-40B4-BE49-F238E27FC236}">
                <a16:creationId xmlns:a16="http://schemas.microsoft.com/office/drawing/2014/main" id="{5135C5A9-8842-42B8-967E-0B250511B752}"/>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196281" y="5129232"/>
            <a:ext cx="1114817" cy="624472"/>
          </a:xfrm>
          <a:prstGeom prst="rect">
            <a:avLst/>
          </a:prstGeom>
        </p:spPr>
      </p:pic>
      <p:pic>
        <p:nvPicPr>
          <p:cNvPr id="16" name="Graphic 15">
            <a:extLst>
              <a:ext uri="{FF2B5EF4-FFF2-40B4-BE49-F238E27FC236}">
                <a16:creationId xmlns:a16="http://schemas.microsoft.com/office/drawing/2014/main" id="{09D63658-FC20-4B3E-BB91-B848A6732873}"/>
              </a:ext>
            </a:extLst>
          </p:cNvPr>
          <p:cNvPicPr>
            <a:picLocks noChangeAspect="1"/>
          </p:cNvPicPr>
          <p:nvPr/>
        </p:nvPicPr>
        <p:blipFill>
          <a:blip r:embed="rId7" cstate="print">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6855697" y="5194865"/>
            <a:ext cx="2448665" cy="420354"/>
          </a:xfrm>
          <a:prstGeom prst="rect">
            <a:avLst/>
          </a:prstGeom>
        </p:spPr>
      </p:pic>
      <p:pic>
        <p:nvPicPr>
          <p:cNvPr id="18" name="Picture 17">
            <a:extLst>
              <a:ext uri="{FF2B5EF4-FFF2-40B4-BE49-F238E27FC236}">
                <a16:creationId xmlns:a16="http://schemas.microsoft.com/office/drawing/2014/main" id="{AE664E4F-FC12-49C3-829E-48A16941E9D1}"/>
              </a:ext>
            </a:extLst>
          </p:cNvPr>
          <p:cNvPicPr>
            <a:picLocks noChangeAspect="1"/>
          </p:cNvPicPr>
          <p:nvPr/>
        </p:nvPicPr>
        <p:blipFill rotWithShape="1">
          <a:blip r:embed="rId9" cstate="print">
            <a:extLst>
              <a:ext uri="{28A0092B-C50C-407E-A947-70E740481C1C}">
                <a14:useLocalDpi xmlns:a14="http://schemas.microsoft.com/office/drawing/2010/main" val="0"/>
              </a:ext>
            </a:extLst>
          </a:blip>
          <a:srcRect/>
          <a:stretch/>
        </p:blipFill>
        <p:spPr>
          <a:xfrm>
            <a:off x="4859450" y="4926437"/>
            <a:ext cx="1471807" cy="994541"/>
          </a:xfrm>
          <a:prstGeom prst="rect">
            <a:avLst/>
          </a:prstGeom>
        </p:spPr>
      </p:pic>
      <p:pic>
        <p:nvPicPr>
          <p:cNvPr id="20" name="Picture 19">
            <a:extLst>
              <a:ext uri="{FF2B5EF4-FFF2-40B4-BE49-F238E27FC236}">
                <a16:creationId xmlns:a16="http://schemas.microsoft.com/office/drawing/2014/main" id="{94AD0333-F9CA-4EA7-BF7E-A713C74F5B6E}"/>
              </a:ext>
            </a:extLst>
          </p:cNvPr>
          <p:cNvPicPr>
            <a:picLocks noChangeAspect="1"/>
          </p:cNvPicPr>
          <p:nvPr/>
        </p:nvPicPr>
        <p:blipFill rotWithShape="1">
          <a:blip r:embed="rId10" cstate="print">
            <a:extLst>
              <a:ext uri="{28A0092B-C50C-407E-A947-70E740481C1C}">
                <a14:useLocalDpi xmlns:a14="http://schemas.microsoft.com/office/drawing/2010/main" val="0"/>
              </a:ext>
            </a:extLst>
          </a:blip>
          <a:srcRect/>
          <a:stretch/>
        </p:blipFill>
        <p:spPr>
          <a:xfrm>
            <a:off x="9828803" y="5055228"/>
            <a:ext cx="1683497" cy="686014"/>
          </a:xfrm>
          <a:prstGeom prst="rect">
            <a:avLst/>
          </a:prstGeom>
        </p:spPr>
      </p:pic>
      <p:pic>
        <p:nvPicPr>
          <p:cNvPr id="22" name="Picture 21">
            <a:extLst>
              <a:ext uri="{FF2B5EF4-FFF2-40B4-BE49-F238E27FC236}">
                <a16:creationId xmlns:a16="http://schemas.microsoft.com/office/drawing/2014/main" id="{5C942862-8A7A-430E-AEF7-ACD3C2E67996}"/>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679700" y="6075524"/>
            <a:ext cx="4013992" cy="307288"/>
          </a:xfrm>
          <a:prstGeom prst="rect">
            <a:avLst/>
          </a:prstGeom>
        </p:spPr>
      </p:pic>
    </p:spTree>
    <p:extLst>
      <p:ext uri="{BB962C8B-B14F-4D97-AF65-F5344CB8AC3E}">
        <p14:creationId xmlns:p14="http://schemas.microsoft.com/office/powerpoint/2010/main" val="3252657983"/>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CA43275B-9658-4C58-8632-353653E87704}"/>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7" name="Picture 6">
            <a:extLst>
              <a:ext uri="{FF2B5EF4-FFF2-40B4-BE49-F238E27FC236}">
                <a16:creationId xmlns:a16="http://schemas.microsoft.com/office/drawing/2014/main" id="{BCB73D7D-1AC2-47C2-9A50-C0D4005CB8AB}"/>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2892881" y="1230707"/>
            <a:ext cx="1567795" cy="1763770"/>
          </a:xfrm>
          <a:prstGeom prst="rect">
            <a:avLst/>
          </a:prstGeom>
        </p:spPr>
      </p:pic>
      <p:sp>
        <p:nvSpPr>
          <p:cNvPr id="8" name="Rectangle 7">
            <a:extLst>
              <a:ext uri="{FF2B5EF4-FFF2-40B4-BE49-F238E27FC236}">
                <a16:creationId xmlns:a16="http://schemas.microsoft.com/office/drawing/2014/main" id="{5B73EAD6-773F-428A-9792-560763A4A913}"/>
              </a:ext>
            </a:extLst>
          </p:cNvPr>
          <p:cNvSpPr/>
          <p:nvPr/>
        </p:nvSpPr>
        <p:spPr>
          <a:xfrm>
            <a:off x="2132413" y="199855"/>
            <a:ext cx="7927170" cy="830997"/>
          </a:xfrm>
          <a:prstGeom prst="rect">
            <a:avLst/>
          </a:prstGeom>
        </p:spPr>
        <p:txBody>
          <a:bodyPr wrap="none">
            <a:spAutoFit/>
          </a:bodyPr>
          <a:lstStyle/>
          <a:p>
            <a:pPr algn="ctr"/>
            <a:r>
              <a:rPr lang="en-US" sz="4800" b="1" dirty="0">
                <a:solidFill>
                  <a:schemeClr val="bg1"/>
                </a:solidFill>
                <a:latin typeface="Arial" panose="020B0604020202020204" pitchFamily="34" charset="0"/>
                <a:ea typeface="Open Sans"/>
                <a:cs typeface="Arial" panose="020B0604020202020204" pitchFamily="34" charset="0"/>
                <a:sym typeface="Open Sans"/>
              </a:rPr>
              <a:t>Grain Market Perspectives</a:t>
            </a:r>
          </a:p>
        </p:txBody>
      </p:sp>
      <p:pic>
        <p:nvPicPr>
          <p:cNvPr id="11" name="Picture 10">
            <a:extLst>
              <a:ext uri="{FF2B5EF4-FFF2-40B4-BE49-F238E27FC236}">
                <a16:creationId xmlns:a16="http://schemas.microsoft.com/office/drawing/2014/main" id="{E09B28EC-5C3D-49E0-8977-EAD41137F6EE}"/>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7487485" y="1230706"/>
            <a:ext cx="1567796" cy="1763771"/>
          </a:xfrm>
          <a:prstGeom prst="rect">
            <a:avLst/>
          </a:prstGeom>
        </p:spPr>
      </p:pic>
      <p:pic>
        <p:nvPicPr>
          <p:cNvPr id="13" name="Picture 12">
            <a:extLst>
              <a:ext uri="{FF2B5EF4-FFF2-40B4-BE49-F238E27FC236}">
                <a16:creationId xmlns:a16="http://schemas.microsoft.com/office/drawing/2014/main" id="{6CBE2ED7-B0B9-410D-978F-5FC1FF679885}"/>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a:stretch/>
        </p:blipFill>
        <p:spPr>
          <a:xfrm>
            <a:off x="5293036" y="1230706"/>
            <a:ext cx="1605919" cy="1763771"/>
          </a:xfrm>
          <a:prstGeom prst="rect">
            <a:avLst/>
          </a:prstGeom>
        </p:spPr>
      </p:pic>
      <p:pic>
        <p:nvPicPr>
          <p:cNvPr id="18" name="Picture 17">
            <a:extLst>
              <a:ext uri="{FF2B5EF4-FFF2-40B4-BE49-F238E27FC236}">
                <a16:creationId xmlns:a16="http://schemas.microsoft.com/office/drawing/2014/main" id="{541D594D-1FD8-4233-99EE-4A47499D695F}"/>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a:stretch/>
        </p:blipFill>
        <p:spPr>
          <a:xfrm>
            <a:off x="2819238" y="4055874"/>
            <a:ext cx="1648885" cy="1763770"/>
          </a:xfrm>
          <a:prstGeom prst="rect">
            <a:avLst/>
          </a:prstGeom>
        </p:spPr>
      </p:pic>
      <p:pic>
        <p:nvPicPr>
          <p:cNvPr id="20" name="Picture 19">
            <a:extLst>
              <a:ext uri="{FF2B5EF4-FFF2-40B4-BE49-F238E27FC236}">
                <a16:creationId xmlns:a16="http://schemas.microsoft.com/office/drawing/2014/main" id="{AF7C4B57-7017-4EAD-A77A-27B9CC2C2133}"/>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a:stretch/>
        </p:blipFill>
        <p:spPr>
          <a:xfrm>
            <a:off x="5293036" y="4044354"/>
            <a:ext cx="1605919" cy="1763769"/>
          </a:xfrm>
          <a:prstGeom prst="rect">
            <a:avLst/>
          </a:prstGeom>
        </p:spPr>
      </p:pic>
      <p:pic>
        <p:nvPicPr>
          <p:cNvPr id="22" name="Picture 21">
            <a:extLst>
              <a:ext uri="{FF2B5EF4-FFF2-40B4-BE49-F238E27FC236}">
                <a16:creationId xmlns:a16="http://schemas.microsoft.com/office/drawing/2014/main" id="{25D9F24B-8533-48C8-B23B-759EE5B2770A}"/>
              </a:ext>
            </a:extLst>
          </p:cNvPr>
          <p:cNvPicPr>
            <a:picLocks noChangeAspect="1"/>
          </p:cNvPicPr>
          <p:nvPr/>
        </p:nvPicPr>
        <p:blipFill rotWithShape="1">
          <a:blip r:embed="rId9" cstate="print">
            <a:extLst>
              <a:ext uri="{28A0092B-C50C-407E-A947-70E740481C1C}">
                <a14:useLocalDpi xmlns:a14="http://schemas.microsoft.com/office/drawing/2010/main" val="0"/>
              </a:ext>
            </a:extLst>
          </a:blip>
          <a:srcRect/>
          <a:stretch/>
        </p:blipFill>
        <p:spPr>
          <a:xfrm>
            <a:off x="7499873" y="4044350"/>
            <a:ext cx="1605920" cy="1763773"/>
          </a:xfrm>
          <a:prstGeom prst="rect">
            <a:avLst/>
          </a:prstGeom>
        </p:spPr>
      </p:pic>
      <p:sp>
        <p:nvSpPr>
          <p:cNvPr id="23" name="TextBox 22">
            <a:extLst>
              <a:ext uri="{FF2B5EF4-FFF2-40B4-BE49-F238E27FC236}">
                <a16:creationId xmlns:a16="http://schemas.microsoft.com/office/drawing/2014/main" id="{8EEFFB3A-4511-477C-B435-79995E220CD9}"/>
              </a:ext>
            </a:extLst>
          </p:cNvPr>
          <p:cNvSpPr txBox="1"/>
          <p:nvPr/>
        </p:nvSpPr>
        <p:spPr>
          <a:xfrm>
            <a:off x="2701284" y="3017518"/>
            <a:ext cx="1803699" cy="830997"/>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Alan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Brugler</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Brugler</a:t>
            </a:r>
            <a:r>
              <a:rPr lang="en-US" sz="1600" dirty="0">
                <a:solidFill>
                  <a:schemeClr val="bg1"/>
                </a:solidFill>
                <a:latin typeface="Arial" panose="020B0604020202020204" pitchFamily="34" charset="0"/>
                <a:ea typeface="Open Sans" panose="020B0604020202020204" charset="0"/>
                <a:cs typeface="Arial" panose="020B0604020202020204" pitchFamily="34" charset="0"/>
              </a:rPr>
              <a:t> Marketing</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&amp; Management</a:t>
            </a:r>
          </a:p>
        </p:txBody>
      </p:sp>
      <p:sp>
        <p:nvSpPr>
          <p:cNvPr id="24" name="TextBox 23">
            <a:extLst>
              <a:ext uri="{FF2B5EF4-FFF2-40B4-BE49-F238E27FC236}">
                <a16:creationId xmlns:a16="http://schemas.microsoft.com/office/drawing/2014/main" id="{E3D2EC78-3D03-42A8-9FF5-461999505AF3}"/>
              </a:ext>
            </a:extLst>
          </p:cNvPr>
          <p:cNvSpPr txBox="1"/>
          <p:nvPr/>
        </p:nvSpPr>
        <p:spPr>
          <a:xfrm>
            <a:off x="7586740" y="3067263"/>
            <a:ext cx="1369286"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Kent Beadle</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a:solidFill>
                  <a:schemeClr val="bg1"/>
                </a:solidFill>
                <a:latin typeface="Arial" panose="020B0604020202020204" pitchFamily="34" charset="0"/>
                <a:ea typeface="Open Sans" panose="020B0604020202020204" charset="0"/>
                <a:cs typeface="Arial" panose="020B0604020202020204" pitchFamily="34" charset="0"/>
              </a:rPr>
              <a:t>CHS Inc.</a:t>
            </a:r>
          </a:p>
        </p:txBody>
      </p:sp>
      <p:sp>
        <p:nvSpPr>
          <p:cNvPr id="25" name="TextBox 24">
            <a:extLst>
              <a:ext uri="{FF2B5EF4-FFF2-40B4-BE49-F238E27FC236}">
                <a16:creationId xmlns:a16="http://schemas.microsoft.com/office/drawing/2014/main" id="{1A1BC4E0-6F35-41A7-A4DB-B7439CC95196}"/>
              </a:ext>
            </a:extLst>
          </p:cNvPr>
          <p:cNvSpPr txBox="1"/>
          <p:nvPr/>
        </p:nvSpPr>
        <p:spPr>
          <a:xfrm>
            <a:off x="5440206" y="3067263"/>
            <a:ext cx="1311578"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Dan Basse</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AgResource</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6" name="TextBox 25">
            <a:extLst>
              <a:ext uri="{FF2B5EF4-FFF2-40B4-BE49-F238E27FC236}">
                <a16:creationId xmlns:a16="http://schemas.microsoft.com/office/drawing/2014/main" id="{F011D790-29D6-49EC-8184-83D4D953757C}"/>
              </a:ext>
            </a:extLst>
          </p:cNvPr>
          <p:cNvSpPr txBox="1"/>
          <p:nvPr/>
        </p:nvSpPr>
        <p:spPr>
          <a:xfrm>
            <a:off x="2873580" y="5938490"/>
            <a:ext cx="1606401"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Tom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Dosdall</a:t>
            </a:r>
            <a:endParaRPr lang="en-US" sz="1600" b="1" dirty="0">
              <a:solidFill>
                <a:schemeClr val="bg1"/>
              </a:solidFill>
              <a:latin typeface="Arial" panose="020B0604020202020204" pitchFamily="34" charset="0"/>
              <a:ea typeface="Open Sans" panose="020B0604020202020204" charset="0"/>
              <a:cs typeface="Arial" panose="020B0604020202020204" pitchFamily="34" charset="0"/>
            </a:endParaRP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Daniels Trading</a:t>
            </a:r>
          </a:p>
        </p:txBody>
      </p:sp>
      <p:sp>
        <p:nvSpPr>
          <p:cNvPr id="27" name="TextBox 26">
            <a:extLst>
              <a:ext uri="{FF2B5EF4-FFF2-40B4-BE49-F238E27FC236}">
                <a16:creationId xmlns:a16="http://schemas.microsoft.com/office/drawing/2014/main" id="{41A204C6-4B61-43C7-8B93-CBED57ACF601}"/>
              </a:ext>
            </a:extLst>
          </p:cNvPr>
          <p:cNvSpPr txBox="1"/>
          <p:nvPr/>
        </p:nvSpPr>
        <p:spPr>
          <a:xfrm>
            <a:off x="5356108" y="5917563"/>
            <a:ext cx="1609735" cy="830997"/>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Darin Newsom</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Darin Newsom </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Analysis</a:t>
            </a:r>
          </a:p>
        </p:txBody>
      </p:sp>
      <p:sp>
        <p:nvSpPr>
          <p:cNvPr id="28" name="TextBox 27">
            <a:extLst>
              <a:ext uri="{FF2B5EF4-FFF2-40B4-BE49-F238E27FC236}">
                <a16:creationId xmlns:a16="http://schemas.microsoft.com/office/drawing/2014/main" id="{04980ED7-B7BE-4584-909C-5C096D27E3CC}"/>
              </a:ext>
            </a:extLst>
          </p:cNvPr>
          <p:cNvSpPr txBox="1"/>
          <p:nvPr/>
        </p:nvSpPr>
        <p:spPr>
          <a:xfrm>
            <a:off x="7499873" y="5921079"/>
            <a:ext cx="1645001" cy="830997"/>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John Newton</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American Farm </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Bureau</a:t>
            </a:r>
          </a:p>
        </p:txBody>
      </p:sp>
    </p:spTree>
    <p:extLst>
      <p:ext uri="{BB962C8B-B14F-4D97-AF65-F5344CB8AC3E}">
        <p14:creationId xmlns:p14="http://schemas.microsoft.com/office/powerpoint/2010/main" val="2710384479"/>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EB1DE103-31E5-46D6-82D1-00C5EE374078}"/>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5" name="Picture 4">
            <a:extLst>
              <a:ext uri="{FF2B5EF4-FFF2-40B4-BE49-F238E27FC236}">
                <a16:creationId xmlns:a16="http://schemas.microsoft.com/office/drawing/2014/main" id="{03CAC302-0A33-4794-AEFD-D18B3BBD681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6" name="TextBox 5">
            <a:extLst>
              <a:ext uri="{FF2B5EF4-FFF2-40B4-BE49-F238E27FC236}">
                <a16:creationId xmlns:a16="http://schemas.microsoft.com/office/drawing/2014/main" id="{CEF9351E-F853-4B41-A190-5C7A063C0795}"/>
              </a:ext>
            </a:extLst>
          </p:cNvPr>
          <p:cNvSpPr txBox="1"/>
          <p:nvPr/>
        </p:nvSpPr>
        <p:spPr>
          <a:xfrm>
            <a:off x="1604374" y="1786265"/>
            <a:ext cx="8983249" cy="830997"/>
          </a:xfrm>
          <a:prstGeom prst="rect">
            <a:avLst/>
          </a:prstGeom>
          <a:noFill/>
        </p:spPr>
        <p:txBody>
          <a:bodyPr wrap="square" rtlCol="0">
            <a:spAutoFit/>
          </a:bodyPr>
          <a:lstStyle/>
          <a:p>
            <a:pPr algn="ctr"/>
            <a:r>
              <a:rPr lang="en-US" sz="4800" b="1" dirty="0">
                <a:solidFill>
                  <a:srgbClr val="FDBF2D"/>
                </a:solidFill>
                <a:latin typeface="Arial" panose="020B0604020202020204" pitchFamily="34" charset="0"/>
                <a:ea typeface="Open Sans" panose="020B0604020202020204" charset="0"/>
                <a:cs typeface="Arial" panose="020B0604020202020204" pitchFamily="34" charset="0"/>
              </a:rPr>
              <a:t>Lunch Break &amp; Networking</a:t>
            </a:r>
          </a:p>
        </p:txBody>
      </p:sp>
      <p:sp>
        <p:nvSpPr>
          <p:cNvPr id="7" name="TextBox 6">
            <a:extLst>
              <a:ext uri="{FF2B5EF4-FFF2-40B4-BE49-F238E27FC236}">
                <a16:creationId xmlns:a16="http://schemas.microsoft.com/office/drawing/2014/main" id="{BA63995E-6DFB-4B2F-BE1F-AAF42E1EEC31}"/>
              </a:ext>
            </a:extLst>
          </p:cNvPr>
          <p:cNvSpPr txBox="1"/>
          <p:nvPr/>
        </p:nvSpPr>
        <p:spPr>
          <a:xfrm>
            <a:off x="259079" y="2627422"/>
            <a:ext cx="11673840" cy="1754326"/>
          </a:xfrm>
          <a:prstGeom prst="rect">
            <a:avLst/>
          </a:prstGeom>
          <a:noFill/>
        </p:spPr>
        <p:txBody>
          <a:bodyPr wrap="square" rtlCol="0">
            <a:spAutoFit/>
          </a:bodyPr>
          <a:lstStyle/>
          <a:p>
            <a:pPr algn="ctr"/>
            <a:r>
              <a:rPr lang="en-US" sz="3600" b="1" dirty="0">
                <a:solidFill>
                  <a:schemeClr val="bg1"/>
                </a:solidFill>
                <a:latin typeface="Arial" panose="020B0604020202020204" pitchFamily="34" charset="0"/>
                <a:cs typeface="Arial" panose="020B0604020202020204" pitchFamily="34" charset="0"/>
              </a:rPr>
              <a:t>Enjoy lunch and networking on the </a:t>
            </a:r>
          </a:p>
          <a:p>
            <a:pPr algn="ctr"/>
            <a:r>
              <a:rPr lang="en-US" sz="3600" b="1" dirty="0">
                <a:solidFill>
                  <a:schemeClr val="bg1"/>
                </a:solidFill>
                <a:latin typeface="Arial" panose="020B0604020202020204" pitchFamily="34" charset="0"/>
                <a:cs typeface="Arial" panose="020B0604020202020204" pitchFamily="34" charset="0"/>
              </a:rPr>
              <a:t>9</a:t>
            </a:r>
            <a:r>
              <a:rPr lang="en-US" sz="3600" b="1" baseline="30000" dirty="0">
                <a:solidFill>
                  <a:schemeClr val="bg1"/>
                </a:solidFill>
                <a:latin typeface="Arial" panose="020B0604020202020204" pitchFamily="34" charset="0"/>
                <a:cs typeface="Arial" panose="020B0604020202020204" pitchFamily="34" charset="0"/>
              </a:rPr>
              <a:t>th</a:t>
            </a:r>
            <a:r>
              <a:rPr lang="en-US" sz="3600" b="1" dirty="0">
                <a:solidFill>
                  <a:schemeClr val="bg1"/>
                </a:solidFill>
                <a:latin typeface="Arial" panose="020B0604020202020204" pitchFamily="34" charset="0"/>
                <a:cs typeface="Arial" panose="020B0604020202020204" pitchFamily="34" charset="0"/>
              </a:rPr>
              <a:t> floor overlooking Grant Park </a:t>
            </a:r>
          </a:p>
          <a:p>
            <a:pPr algn="ctr"/>
            <a:r>
              <a:rPr lang="en-US" sz="3600" b="1" dirty="0">
                <a:solidFill>
                  <a:schemeClr val="bg1"/>
                </a:solidFill>
                <a:latin typeface="Arial" panose="020B0604020202020204" pitchFamily="34" charset="0"/>
                <a:cs typeface="Arial" panose="020B0604020202020204" pitchFamily="34" charset="0"/>
              </a:rPr>
              <a:t>&amp; Lake Michigan</a:t>
            </a:r>
          </a:p>
        </p:txBody>
      </p:sp>
      <p:sp>
        <p:nvSpPr>
          <p:cNvPr id="8" name="TextBox 7">
            <a:extLst>
              <a:ext uri="{FF2B5EF4-FFF2-40B4-BE49-F238E27FC236}">
                <a16:creationId xmlns:a16="http://schemas.microsoft.com/office/drawing/2014/main" id="{979952D9-AD17-4C8D-85F6-A2CBBF003073}"/>
              </a:ext>
            </a:extLst>
          </p:cNvPr>
          <p:cNvSpPr txBox="1"/>
          <p:nvPr/>
        </p:nvSpPr>
        <p:spPr>
          <a:xfrm>
            <a:off x="259079" y="4779090"/>
            <a:ext cx="11673840" cy="1077218"/>
          </a:xfrm>
          <a:prstGeom prst="rect">
            <a:avLst/>
          </a:prstGeom>
          <a:noFill/>
        </p:spPr>
        <p:txBody>
          <a:bodyPr wrap="square" rtlCol="0">
            <a:spAutoFit/>
          </a:bodyPr>
          <a:lstStyle/>
          <a:p>
            <a:pPr algn="ctr"/>
            <a:r>
              <a:rPr lang="en-US" sz="3200" b="1" i="1" dirty="0">
                <a:solidFill>
                  <a:schemeClr val="bg1"/>
                </a:solidFill>
                <a:latin typeface="Arial" panose="020B0604020202020204" pitchFamily="34" charset="0"/>
                <a:cs typeface="Arial" panose="020B0604020202020204" pitchFamily="34" charset="0"/>
              </a:rPr>
              <a:t>Please be back in your seat at </a:t>
            </a:r>
          </a:p>
          <a:p>
            <a:pPr algn="ctr"/>
            <a:r>
              <a:rPr lang="en-US" sz="3200" b="1" i="1" dirty="0">
                <a:solidFill>
                  <a:schemeClr val="bg1"/>
                </a:solidFill>
                <a:latin typeface="Arial" panose="020B0604020202020204" pitchFamily="34" charset="0"/>
                <a:cs typeface="Arial" panose="020B0604020202020204" pitchFamily="34" charset="0"/>
              </a:rPr>
              <a:t>12:55pm for the next session! </a:t>
            </a:r>
          </a:p>
        </p:txBody>
      </p:sp>
    </p:spTree>
    <p:extLst>
      <p:ext uri="{BB962C8B-B14F-4D97-AF65-F5344CB8AC3E}">
        <p14:creationId xmlns:p14="http://schemas.microsoft.com/office/powerpoint/2010/main" val="2380756374"/>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497840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4" name="Rectangle 3">
            <a:extLst>
              <a:ext uri="{FF2B5EF4-FFF2-40B4-BE49-F238E27FC236}">
                <a16:creationId xmlns:a16="http://schemas.microsoft.com/office/drawing/2014/main" id="{9F5F7666-5AB0-4F3B-BD83-B5FBE47E15EB}"/>
              </a:ext>
            </a:extLst>
          </p:cNvPr>
          <p:cNvSpPr/>
          <p:nvPr/>
        </p:nvSpPr>
        <p:spPr>
          <a:xfrm>
            <a:off x="1188278" y="2367124"/>
            <a:ext cx="9815444" cy="923330"/>
          </a:xfrm>
          <a:prstGeom prst="rect">
            <a:avLst/>
          </a:prstGeom>
        </p:spPr>
        <p:txBody>
          <a:bodyPr wrap="none">
            <a:spAutoFit/>
          </a:bodyPr>
          <a:lstStyle/>
          <a:p>
            <a:pPr algn="ctr"/>
            <a:r>
              <a:rPr lang="en-US" sz="5400" b="1" dirty="0">
                <a:solidFill>
                  <a:schemeClr val="bg1"/>
                </a:solidFill>
                <a:latin typeface="Arial" panose="020B0604020202020204" pitchFamily="34" charset="0"/>
                <a:ea typeface="Open Sans"/>
                <a:cs typeface="Arial" panose="020B0604020202020204" pitchFamily="34" charset="0"/>
                <a:sym typeface="Open Sans"/>
              </a:rPr>
              <a:t>“The New Harvest – Ag Data”</a:t>
            </a:r>
          </a:p>
        </p:txBody>
      </p:sp>
      <p:pic>
        <p:nvPicPr>
          <p:cNvPr id="7" name="Picture 6">
            <a:extLst>
              <a:ext uri="{FF2B5EF4-FFF2-40B4-BE49-F238E27FC236}">
                <a16:creationId xmlns:a16="http://schemas.microsoft.com/office/drawing/2014/main" id="{A42248CC-1E60-481C-A09A-9D95083CA95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70108" y="5520245"/>
            <a:ext cx="2337026" cy="788362"/>
          </a:xfrm>
          <a:prstGeom prst="rect">
            <a:avLst/>
          </a:prstGeom>
        </p:spPr>
      </p:pic>
      <p:pic>
        <p:nvPicPr>
          <p:cNvPr id="9" name="Picture 8">
            <a:extLst>
              <a:ext uri="{FF2B5EF4-FFF2-40B4-BE49-F238E27FC236}">
                <a16:creationId xmlns:a16="http://schemas.microsoft.com/office/drawing/2014/main" id="{B4C44BF9-FF1B-4D82-AA16-B7F3EB2B685A}"/>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7721179" y="5520245"/>
            <a:ext cx="1732207" cy="511608"/>
          </a:xfrm>
          <a:prstGeom prst="rect">
            <a:avLst/>
          </a:prstGeom>
        </p:spPr>
      </p:pic>
      <p:pic>
        <p:nvPicPr>
          <p:cNvPr id="11" name="Picture 10">
            <a:extLst>
              <a:ext uri="{FF2B5EF4-FFF2-40B4-BE49-F238E27FC236}">
                <a16:creationId xmlns:a16="http://schemas.microsoft.com/office/drawing/2014/main" id="{7A58AD6B-08AF-4C12-99AC-5FBE62D25371}"/>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129819" y="5647708"/>
            <a:ext cx="2184752" cy="488573"/>
          </a:xfrm>
          <a:prstGeom prst="rect">
            <a:avLst/>
          </a:prstGeom>
        </p:spPr>
      </p:pic>
      <p:pic>
        <p:nvPicPr>
          <p:cNvPr id="13" name="Picture 12">
            <a:extLst>
              <a:ext uri="{FF2B5EF4-FFF2-40B4-BE49-F238E27FC236}">
                <a16:creationId xmlns:a16="http://schemas.microsoft.com/office/drawing/2014/main" id="{A9B11A67-F391-4713-860F-55CA732B1409}"/>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2779476" y="5692571"/>
            <a:ext cx="1943735" cy="443710"/>
          </a:xfrm>
          <a:prstGeom prst="rect">
            <a:avLst/>
          </a:prstGeom>
        </p:spPr>
      </p:pic>
      <p:pic>
        <p:nvPicPr>
          <p:cNvPr id="1028" name="Picture 4" descr="Fansler Farms">
            <a:extLst>
              <a:ext uri="{FF2B5EF4-FFF2-40B4-BE49-F238E27FC236}">
                <a16:creationId xmlns:a16="http://schemas.microsoft.com/office/drawing/2014/main" id="{8B2832E4-A405-4F4F-8823-A0E4511175F9}"/>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9777818" y="5389799"/>
            <a:ext cx="1943735" cy="77749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34970429"/>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CA43275B-9658-4C58-8632-353653E87704}"/>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sp>
        <p:nvSpPr>
          <p:cNvPr id="8" name="Rectangle 7">
            <a:extLst>
              <a:ext uri="{FF2B5EF4-FFF2-40B4-BE49-F238E27FC236}">
                <a16:creationId xmlns:a16="http://schemas.microsoft.com/office/drawing/2014/main" id="{5B73EAD6-773F-428A-9792-560763A4A913}"/>
              </a:ext>
            </a:extLst>
          </p:cNvPr>
          <p:cNvSpPr/>
          <p:nvPr/>
        </p:nvSpPr>
        <p:spPr>
          <a:xfrm>
            <a:off x="2025207" y="199855"/>
            <a:ext cx="8141588" cy="830997"/>
          </a:xfrm>
          <a:prstGeom prst="rect">
            <a:avLst/>
          </a:prstGeom>
        </p:spPr>
        <p:txBody>
          <a:bodyPr wrap="none">
            <a:spAutoFit/>
          </a:bodyPr>
          <a:lstStyle/>
          <a:p>
            <a:pPr algn="ctr"/>
            <a:r>
              <a:rPr lang="en-US" sz="4800" b="1" dirty="0">
                <a:solidFill>
                  <a:schemeClr val="bg1"/>
                </a:solidFill>
                <a:latin typeface="Arial" panose="020B0604020202020204" pitchFamily="34" charset="0"/>
                <a:ea typeface="Open Sans"/>
                <a:cs typeface="Arial" panose="020B0604020202020204" pitchFamily="34" charset="0"/>
                <a:sym typeface="Open Sans"/>
              </a:rPr>
              <a:t>The New Harvest – Ag Data</a:t>
            </a:r>
          </a:p>
        </p:txBody>
      </p:sp>
      <p:sp>
        <p:nvSpPr>
          <p:cNvPr id="23" name="TextBox 22">
            <a:extLst>
              <a:ext uri="{FF2B5EF4-FFF2-40B4-BE49-F238E27FC236}">
                <a16:creationId xmlns:a16="http://schemas.microsoft.com/office/drawing/2014/main" id="{8EEFFB3A-4511-477C-B435-79995E220CD9}"/>
              </a:ext>
            </a:extLst>
          </p:cNvPr>
          <p:cNvSpPr txBox="1"/>
          <p:nvPr/>
        </p:nvSpPr>
        <p:spPr>
          <a:xfrm>
            <a:off x="7702240" y="3013501"/>
            <a:ext cx="1643400" cy="830997"/>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Daniel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Febrer</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a:solidFill>
                  <a:schemeClr val="bg1"/>
                </a:solidFill>
                <a:latin typeface="Arial" panose="020B0604020202020204" pitchFamily="34" charset="0"/>
                <a:ea typeface="Open Sans" panose="020B0604020202020204" charset="0"/>
                <a:cs typeface="Arial" panose="020B0604020202020204" pitchFamily="34" charset="0"/>
              </a:rPr>
              <a:t>ACRE by </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McKinsey &amp; Co.</a:t>
            </a:r>
          </a:p>
        </p:txBody>
      </p:sp>
      <p:sp>
        <p:nvSpPr>
          <p:cNvPr id="24" name="TextBox 23">
            <a:extLst>
              <a:ext uri="{FF2B5EF4-FFF2-40B4-BE49-F238E27FC236}">
                <a16:creationId xmlns:a16="http://schemas.microsoft.com/office/drawing/2014/main" id="{E3D2EC78-3D03-42A8-9FF5-461999505AF3}"/>
              </a:ext>
            </a:extLst>
          </p:cNvPr>
          <p:cNvSpPr txBox="1"/>
          <p:nvPr/>
        </p:nvSpPr>
        <p:spPr>
          <a:xfrm>
            <a:off x="5232974" y="3037383"/>
            <a:ext cx="1723549"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Andrew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Fansler</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Fansler</a:t>
            </a:r>
            <a:r>
              <a:rPr lang="en-US" sz="1600" dirty="0">
                <a:solidFill>
                  <a:schemeClr val="bg1"/>
                </a:solidFill>
                <a:latin typeface="Arial" panose="020B0604020202020204" pitchFamily="34" charset="0"/>
                <a:ea typeface="Open Sans" panose="020B0604020202020204" charset="0"/>
                <a:cs typeface="Arial" panose="020B0604020202020204" pitchFamily="34" charset="0"/>
              </a:rPr>
              <a:t> Farms</a:t>
            </a:r>
          </a:p>
        </p:txBody>
      </p:sp>
      <p:sp>
        <p:nvSpPr>
          <p:cNvPr id="25" name="TextBox 24">
            <a:extLst>
              <a:ext uri="{FF2B5EF4-FFF2-40B4-BE49-F238E27FC236}">
                <a16:creationId xmlns:a16="http://schemas.microsoft.com/office/drawing/2014/main" id="{1A1BC4E0-6F35-41A7-A4DB-B7439CC95196}"/>
              </a:ext>
            </a:extLst>
          </p:cNvPr>
          <p:cNvSpPr txBox="1"/>
          <p:nvPr/>
        </p:nvSpPr>
        <p:spPr>
          <a:xfrm>
            <a:off x="7756454" y="6007603"/>
            <a:ext cx="1534972"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Tim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Worledge</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AgriCensus</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6" name="TextBox 25">
            <a:extLst>
              <a:ext uri="{FF2B5EF4-FFF2-40B4-BE49-F238E27FC236}">
                <a16:creationId xmlns:a16="http://schemas.microsoft.com/office/drawing/2014/main" id="{F011D790-29D6-49EC-8184-83D4D953757C}"/>
              </a:ext>
            </a:extLst>
          </p:cNvPr>
          <p:cNvSpPr txBox="1"/>
          <p:nvPr/>
        </p:nvSpPr>
        <p:spPr>
          <a:xfrm>
            <a:off x="5449458" y="6008385"/>
            <a:ext cx="1365246"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Jason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Tatge</a:t>
            </a:r>
            <a:endParaRPr lang="en-US" sz="1600" b="1" dirty="0">
              <a:solidFill>
                <a:schemeClr val="bg1"/>
              </a:solidFill>
              <a:latin typeface="Arial" panose="020B0604020202020204" pitchFamily="34" charset="0"/>
              <a:ea typeface="Open Sans" panose="020B0604020202020204" charset="0"/>
              <a:cs typeface="Arial" panose="020B0604020202020204" pitchFamily="34" charset="0"/>
            </a:endParaRPr>
          </a:p>
          <a:p>
            <a:pPr algn="ct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Farmobile</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7" name="TextBox 26">
            <a:extLst>
              <a:ext uri="{FF2B5EF4-FFF2-40B4-BE49-F238E27FC236}">
                <a16:creationId xmlns:a16="http://schemas.microsoft.com/office/drawing/2014/main" id="{41A204C6-4B61-43C7-8B93-CBED57ACF601}"/>
              </a:ext>
            </a:extLst>
          </p:cNvPr>
          <p:cNvSpPr txBox="1"/>
          <p:nvPr/>
        </p:nvSpPr>
        <p:spPr>
          <a:xfrm>
            <a:off x="2866300" y="3030220"/>
            <a:ext cx="1620957"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Keith Petersen</a:t>
            </a:r>
          </a:p>
          <a:p>
            <a:pPr algn="ct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Barchart</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8" name="TextBox 27">
            <a:extLst>
              <a:ext uri="{FF2B5EF4-FFF2-40B4-BE49-F238E27FC236}">
                <a16:creationId xmlns:a16="http://schemas.microsoft.com/office/drawing/2014/main" id="{04980ED7-B7BE-4584-909C-5C096D27E3CC}"/>
              </a:ext>
            </a:extLst>
          </p:cNvPr>
          <p:cNvSpPr txBox="1"/>
          <p:nvPr/>
        </p:nvSpPr>
        <p:spPr>
          <a:xfrm>
            <a:off x="2854555" y="6007603"/>
            <a:ext cx="1643400"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Dave Gebhardt</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UrtheCast</a:t>
            </a:r>
          </a:p>
        </p:txBody>
      </p:sp>
      <p:pic>
        <p:nvPicPr>
          <p:cNvPr id="3" name="Picture 2">
            <a:extLst>
              <a:ext uri="{FF2B5EF4-FFF2-40B4-BE49-F238E27FC236}">
                <a16:creationId xmlns:a16="http://schemas.microsoft.com/office/drawing/2014/main" id="{23624E91-2F6F-41DA-9E88-E6A8716731E9}"/>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r="-446"/>
          <a:stretch/>
        </p:blipFill>
        <p:spPr>
          <a:xfrm>
            <a:off x="7690779" y="1138775"/>
            <a:ext cx="1648884" cy="1842255"/>
          </a:xfrm>
          <a:prstGeom prst="rect">
            <a:avLst/>
          </a:prstGeom>
        </p:spPr>
      </p:pic>
      <p:pic>
        <p:nvPicPr>
          <p:cNvPr id="6" name="Picture 5">
            <a:extLst>
              <a:ext uri="{FF2B5EF4-FFF2-40B4-BE49-F238E27FC236}">
                <a16:creationId xmlns:a16="http://schemas.microsoft.com/office/drawing/2014/main" id="{6F534E21-A8B5-47D8-BA40-E4B8BD49DA85}"/>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852337" y="1150336"/>
            <a:ext cx="1648885" cy="1830694"/>
          </a:xfrm>
          <a:prstGeom prst="rect">
            <a:avLst/>
          </a:prstGeom>
        </p:spPr>
      </p:pic>
      <p:pic>
        <p:nvPicPr>
          <p:cNvPr id="10" name="Picture 9">
            <a:extLst>
              <a:ext uri="{FF2B5EF4-FFF2-40B4-BE49-F238E27FC236}">
                <a16:creationId xmlns:a16="http://schemas.microsoft.com/office/drawing/2014/main" id="{F90F9974-399E-4B22-AD54-C958D9162158}"/>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a:stretch/>
        </p:blipFill>
        <p:spPr>
          <a:xfrm>
            <a:off x="2855601" y="4105062"/>
            <a:ext cx="1642354" cy="1830694"/>
          </a:xfrm>
          <a:prstGeom prst="rect">
            <a:avLst/>
          </a:prstGeom>
        </p:spPr>
      </p:pic>
      <p:pic>
        <p:nvPicPr>
          <p:cNvPr id="14" name="Picture 13">
            <a:extLst>
              <a:ext uri="{FF2B5EF4-FFF2-40B4-BE49-F238E27FC236}">
                <a16:creationId xmlns:a16="http://schemas.microsoft.com/office/drawing/2014/main" id="{B54B967C-97DD-4A6B-9DAB-3D4BC858A4C8}"/>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a:stretch/>
        </p:blipFill>
        <p:spPr>
          <a:xfrm>
            <a:off x="5307639" y="4105062"/>
            <a:ext cx="1648884" cy="1830694"/>
          </a:xfrm>
          <a:prstGeom prst="rect">
            <a:avLst/>
          </a:prstGeom>
        </p:spPr>
      </p:pic>
      <p:pic>
        <p:nvPicPr>
          <p:cNvPr id="16" name="Picture 15">
            <a:extLst>
              <a:ext uri="{FF2B5EF4-FFF2-40B4-BE49-F238E27FC236}">
                <a16:creationId xmlns:a16="http://schemas.microsoft.com/office/drawing/2014/main" id="{D0BAF043-95AE-4909-9482-8128B7E8B73A}"/>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a:stretch/>
        </p:blipFill>
        <p:spPr>
          <a:xfrm>
            <a:off x="7702240" y="4105062"/>
            <a:ext cx="1648885" cy="1830694"/>
          </a:xfrm>
          <a:prstGeom prst="rect">
            <a:avLst/>
          </a:prstGeom>
        </p:spPr>
      </p:pic>
      <p:pic>
        <p:nvPicPr>
          <p:cNvPr id="19" name="Picture 18">
            <a:extLst>
              <a:ext uri="{FF2B5EF4-FFF2-40B4-BE49-F238E27FC236}">
                <a16:creationId xmlns:a16="http://schemas.microsoft.com/office/drawing/2014/main" id="{E244E9EB-363F-41BB-8533-751A7B9D74A3}"/>
              </a:ext>
            </a:extLst>
          </p:cNvPr>
          <p:cNvPicPr>
            <a:picLocks noChangeAspect="1"/>
          </p:cNvPicPr>
          <p:nvPr/>
        </p:nvPicPr>
        <p:blipFill rotWithShape="1">
          <a:blip r:embed="rId9" cstate="print">
            <a:extLst>
              <a:ext uri="{28A0092B-C50C-407E-A947-70E740481C1C}">
                <a14:useLocalDpi xmlns:a14="http://schemas.microsoft.com/office/drawing/2010/main" val="0"/>
              </a:ext>
            </a:extLst>
          </a:blip>
          <a:srcRect/>
          <a:stretch/>
        </p:blipFill>
        <p:spPr>
          <a:xfrm>
            <a:off x="5276838" y="1150336"/>
            <a:ext cx="1642354" cy="1837856"/>
          </a:xfrm>
          <a:prstGeom prst="rect">
            <a:avLst/>
          </a:prstGeom>
        </p:spPr>
      </p:pic>
    </p:spTree>
    <p:extLst>
      <p:ext uri="{BB962C8B-B14F-4D97-AF65-F5344CB8AC3E}">
        <p14:creationId xmlns:p14="http://schemas.microsoft.com/office/powerpoint/2010/main" val="3165421788"/>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4643120"/>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4" name="Rectangle 3">
            <a:extLst>
              <a:ext uri="{FF2B5EF4-FFF2-40B4-BE49-F238E27FC236}">
                <a16:creationId xmlns:a16="http://schemas.microsoft.com/office/drawing/2014/main" id="{9F5F7666-5AB0-4F3B-BD83-B5FBE47E15EB}"/>
              </a:ext>
            </a:extLst>
          </p:cNvPr>
          <p:cNvSpPr/>
          <p:nvPr/>
        </p:nvSpPr>
        <p:spPr>
          <a:xfrm>
            <a:off x="713757" y="1932178"/>
            <a:ext cx="10764485" cy="1754326"/>
          </a:xfrm>
          <a:prstGeom prst="rect">
            <a:avLst/>
          </a:prstGeom>
        </p:spPr>
        <p:txBody>
          <a:bodyPr wrap="none">
            <a:spAutoFit/>
          </a:bodyPr>
          <a:lstStyle/>
          <a:p>
            <a:pPr algn="ctr"/>
            <a:r>
              <a:rPr lang="en-US" sz="5400" b="1" dirty="0">
                <a:solidFill>
                  <a:schemeClr val="bg1"/>
                </a:solidFill>
                <a:latin typeface="Arial" panose="020B0604020202020204" pitchFamily="34" charset="0"/>
                <a:ea typeface="Open Sans"/>
                <a:cs typeface="Arial" panose="020B0604020202020204" pitchFamily="34" charset="0"/>
                <a:sym typeface="Open Sans"/>
              </a:rPr>
              <a:t>“Is Electronification of Physical </a:t>
            </a:r>
          </a:p>
          <a:p>
            <a:pPr algn="ctr"/>
            <a:r>
              <a:rPr lang="en-US" sz="5400" b="1" dirty="0">
                <a:solidFill>
                  <a:schemeClr val="bg1"/>
                </a:solidFill>
                <a:latin typeface="Arial" panose="020B0604020202020204" pitchFamily="34" charset="0"/>
                <a:ea typeface="Open Sans"/>
                <a:cs typeface="Arial" panose="020B0604020202020204" pitchFamily="34" charset="0"/>
                <a:sym typeface="Open Sans"/>
              </a:rPr>
              <a:t>Grain Trading Finally Here?”</a:t>
            </a:r>
          </a:p>
        </p:txBody>
      </p:sp>
      <p:pic>
        <p:nvPicPr>
          <p:cNvPr id="13" name="Picture 12">
            <a:extLst>
              <a:ext uri="{FF2B5EF4-FFF2-40B4-BE49-F238E27FC236}">
                <a16:creationId xmlns:a16="http://schemas.microsoft.com/office/drawing/2014/main" id="{A9B11A67-F391-4713-860F-55CA732B1409}"/>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498649" y="4928918"/>
            <a:ext cx="1943735" cy="443710"/>
          </a:xfrm>
          <a:prstGeom prst="rect">
            <a:avLst/>
          </a:prstGeom>
        </p:spPr>
      </p:pic>
      <p:pic>
        <p:nvPicPr>
          <p:cNvPr id="3" name="Picture 2">
            <a:extLst>
              <a:ext uri="{FF2B5EF4-FFF2-40B4-BE49-F238E27FC236}">
                <a16:creationId xmlns:a16="http://schemas.microsoft.com/office/drawing/2014/main" id="{F4CB5A72-BD3D-405D-BFE0-14DB35109A60}"/>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16202" y="4671419"/>
            <a:ext cx="2273283" cy="1136642"/>
          </a:xfrm>
          <a:prstGeom prst="rect">
            <a:avLst/>
          </a:prstGeom>
        </p:spPr>
      </p:pic>
      <p:pic>
        <p:nvPicPr>
          <p:cNvPr id="10" name="Picture 9">
            <a:extLst>
              <a:ext uri="{FF2B5EF4-FFF2-40B4-BE49-F238E27FC236}">
                <a16:creationId xmlns:a16="http://schemas.microsoft.com/office/drawing/2014/main" id="{F188EADE-75D1-4A58-AB67-3D97F9C3FEE6}"/>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3450623" y="4973417"/>
            <a:ext cx="2135136" cy="399807"/>
          </a:xfrm>
          <a:prstGeom prst="rect">
            <a:avLst/>
          </a:prstGeom>
        </p:spPr>
      </p:pic>
      <p:pic>
        <p:nvPicPr>
          <p:cNvPr id="14" name="Picture 13">
            <a:extLst>
              <a:ext uri="{FF2B5EF4-FFF2-40B4-BE49-F238E27FC236}">
                <a16:creationId xmlns:a16="http://schemas.microsoft.com/office/drawing/2014/main" id="{4132804E-D7F0-434D-AAE7-831F4014D9B8}"/>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8998019" y="4900531"/>
            <a:ext cx="2423161" cy="510411"/>
          </a:xfrm>
          <a:prstGeom prst="rect">
            <a:avLst/>
          </a:prstGeom>
        </p:spPr>
      </p:pic>
      <p:pic>
        <p:nvPicPr>
          <p:cNvPr id="16" name="Picture 15">
            <a:extLst>
              <a:ext uri="{FF2B5EF4-FFF2-40B4-BE49-F238E27FC236}">
                <a16:creationId xmlns:a16="http://schemas.microsoft.com/office/drawing/2014/main" id="{67A2426A-544C-45DB-8B3C-5D0518797E8F}"/>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2596214" y="5593181"/>
            <a:ext cx="1149343" cy="1021639"/>
          </a:xfrm>
          <a:prstGeom prst="rect">
            <a:avLst/>
          </a:prstGeom>
        </p:spPr>
      </p:pic>
      <p:pic>
        <p:nvPicPr>
          <p:cNvPr id="18" name="Picture 17">
            <a:extLst>
              <a:ext uri="{FF2B5EF4-FFF2-40B4-BE49-F238E27FC236}">
                <a16:creationId xmlns:a16="http://schemas.microsoft.com/office/drawing/2014/main" id="{34726EF6-3C04-493D-8096-A3BF2B649C93}"/>
              </a:ext>
            </a:extLst>
          </p:cNvPr>
          <p:cNvPicPr>
            <a:picLocks noChangeAspect="1"/>
          </p:cNvPicPr>
          <p:nvPr/>
        </p:nvPicPr>
        <p:blipFill rotWithShape="1">
          <a:blip r:embed="rId10" cstate="print">
            <a:extLst>
              <a:ext uri="{28A0092B-C50C-407E-A947-70E740481C1C}">
                <a14:useLocalDpi xmlns:a14="http://schemas.microsoft.com/office/drawing/2010/main" val="0"/>
              </a:ext>
            </a:extLst>
          </a:blip>
          <a:srcRect/>
          <a:stretch/>
        </p:blipFill>
        <p:spPr>
          <a:xfrm>
            <a:off x="4954564" y="5815741"/>
            <a:ext cx="2120589" cy="576517"/>
          </a:xfrm>
          <a:prstGeom prst="rect">
            <a:avLst/>
          </a:prstGeom>
        </p:spPr>
      </p:pic>
      <p:pic>
        <p:nvPicPr>
          <p:cNvPr id="20" name="Picture 19">
            <a:extLst>
              <a:ext uri="{FF2B5EF4-FFF2-40B4-BE49-F238E27FC236}">
                <a16:creationId xmlns:a16="http://schemas.microsoft.com/office/drawing/2014/main" id="{C01EEC06-8FD8-4C2F-974B-8C70D6C57F90}"/>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8442384" y="5668353"/>
            <a:ext cx="930294" cy="723905"/>
          </a:xfrm>
          <a:prstGeom prst="rect">
            <a:avLst/>
          </a:prstGeom>
        </p:spPr>
      </p:pic>
    </p:spTree>
    <p:extLst>
      <p:ext uri="{BB962C8B-B14F-4D97-AF65-F5344CB8AC3E}">
        <p14:creationId xmlns:p14="http://schemas.microsoft.com/office/powerpoint/2010/main" val="2337014772"/>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CA43275B-9658-4C58-8632-353653E87704}"/>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4518" y="0"/>
            <a:ext cx="12196517" cy="6858000"/>
          </a:xfrm>
        </p:spPr>
      </p:pic>
      <p:sp>
        <p:nvSpPr>
          <p:cNvPr id="8" name="Rectangle 7">
            <a:extLst>
              <a:ext uri="{FF2B5EF4-FFF2-40B4-BE49-F238E27FC236}">
                <a16:creationId xmlns:a16="http://schemas.microsoft.com/office/drawing/2014/main" id="{5B73EAD6-773F-428A-9792-560763A4A913}"/>
              </a:ext>
            </a:extLst>
          </p:cNvPr>
          <p:cNvSpPr/>
          <p:nvPr/>
        </p:nvSpPr>
        <p:spPr>
          <a:xfrm>
            <a:off x="296564" y="183363"/>
            <a:ext cx="11589839" cy="584775"/>
          </a:xfrm>
          <a:prstGeom prst="rect">
            <a:avLst/>
          </a:prstGeom>
        </p:spPr>
        <p:txBody>
          <a:bodyPr wrap="none">
            <a:spAutoFit/>
          </a:bodyPr>
          <a:lstStyle/>
          <a:p>
            <a:pPr algn="ctr"/>
            <a:r>
              <a:rPr lang="en-US" sz="3200" b="1" dirty="0">
                <a:solidFill>
                  <a:schemeClr val="bg1"/>
                </a:solidFill>
                <a:latin typeface="Arial" panose="020B0604020202020204" pitchFamily="34" charset="0"/>
                <a:ea typeface="Open Sans"/>
                <a:cs typeface="Arial" panose="020B0604020202020204" pitchFamily="34" charset="0"/>
                <a:sym typeface="Open Sans"/>
              </a:rPr>
              <a:t>Is Electronification of Physical Grain Trading Finally Here?</a:t>
            </a:r>
          </a:p>
        </p:txBody>
      </p:sp>
      <p:sp>
        <p:nvSpPr>
          <p:cNvPr id="23" name="TextBox 22">
            <a:extLst>
              <a:ext uri="{FF2B5EF4-FFF2-40B4-BE49-F238E27FC236}">
                <a16:creationId xmlns:a16="http://schemas.microsoft.com/office/drawing/2014/main" id="{8EEFFB3A-4511-477C-B435-79995E220CD9}"/>
              </a:ext>
            </a:extLst>
          </p:cNvPr>
          <p:cNvSpPr txBox="1"/>
          <p:nvPr/>
        </p:nvSpPr>
        <p:spPr>
          <a:xfrm>
            <a:off x="1749033" y="3102274"/>
            <a:ext cx="1630575"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Candice Lucas</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CME Group</a:t>
            </a:r>
          </a:p>
        </p:txBody>
      </p:sp>
      <p:sp>
        <p:nvSpPr>
          <p:cNvPr id="24" name="TextBox 23">
            <a:extLst>
              <a:ext uri="{FF2B5EF4-FFF2-40B4-BE49-F238E27FC236}">
                <a16:creationId xmlns:a16="http://schemas.microsoft.com/office/drawing/2014/main" id="{E3D2EC78-3D03-42A8-9FF5-461999505AF3}"/>
              </a:ext>
            </a:extLst>
          </p:cNvPr>
          <p:cNvSpPr txBox="1"/>
          <p:nvPr/>
        </p:nvSpPr>
        <p:spPr>
          <a:xfrm>
            <a:off x="8932068" y="3159407"/>
            <a:ext cx="1507144"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Mark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Hafliger</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AgMark</a:t>
            </a:r>
            <a:r>
              <a:rPr lang="en-US" sz="1600" dirty="0">
                <a:solidFill>
                  <a:schemeClr val="bg1"/>
                </a:solidFill>
                <a:latin typeface="Arial" panose="020B0604020202020204" pitchFamily="34" charset="0"/>
                <a:ea typeface="Open Sans" panose="020B0604020202020204" charset="0"/>
                <a:cs typeface="Arial" panose="020B0604020202020204" pitchFamily="34" charset="0"/>
              </a:rPr>
              <a:t> LLC</a:t>
            </a:r>
          </a:p>
        </p:txBody>
      </p:sp>
      <p:sp>
        <p:nvSpPr>
          <p:cNvPr id="25" name="TextBox 24">
            <a:extLst>
              <a:ext uri="{FF2B5EF4-FFF2-40B4-BE49-F238E27FC236}">
                <a16:creationId xmlns:a16="http://schemas.microsoft.com/office/drawing/2014/main" id="{1A1BC4E0-6F35-41A7-A4DB-B7439CC95196}"/>
              </a:ext>
            </a:extLst>
          </p:cNvPr>
          <p:cNvSpPr txBox="1"/>
          <p:nvPr/>
        </p:nvSpPr>
        <p:spPr>
          <a:xfrm>
            <a:off x="7801094" y="5948245"/>
            <a:ext cx="1549591"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Jesse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Vollmar</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FarmLogs</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6" name="TextBox 25">
            <a:extLst>
              <a:ext uri="{FF2B5EF4-FFF2-40B4-BE49-F238E27FC236}">
                <a16:creationId xmlns:a16="http://schemas.microsoft.com/office/drawing/2014/main" id="{F011D790-29D6-49EC-8184-83D4D953757C}"/>
              </a:ext>
            </a:extLst>
          </p:cNvPr>
          <p:cNvSpPr txBox="1"/>
          <p:nvPr/>
        </p:nvSpPr>
        <p:spPr>
          <a:xfrm>
            <a:off x="6656186" y="3158624"/>
            <a:ext cx="1279517"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Mark Frank</a:t>
            </a:r>
          </a:p>
          <a:p>
            <a:pPr algn="ct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GrainBridge</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7" name="TextBox 26">
            <a:extLst>
              <a:ext uri="{FF2B5EF4-FFF2-40B4-BE49-F238E27FC236}">
                <a16:creationId xmlns:a16="http://schemas.microsoft.com/office/drawing/2014/main" id="{41A204C6-4B61-43C7-8B93-CBED57ACF601}"/>
              </a:ext>
            </a:extLst>
          </p:cNvPr>
          <p:cNvSpPr txBox="1"/>
          <p:nvPr/>
        </p:nvSpPr>
        <p:spPr>
          <a:xfrm>
            <a:off x="5238140" y="5948245"/>
            <a:ext cx="1706686"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Brennan Turner</a:t>
            </a:r>
          </a:p>
          <a:p>
            <a:pPr algn="ct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FarmLead</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8" name="TextBox 27">
            <a:extLst>
              <a:ext uri="{FF2B5EF4-FFF2-40B4-BE49-F238E27FC236}">
                <a16:creationId xmlns:a16="http://schemas.microsoft.com/office/drawing/2014/main" id="{04980ED7-B7BE-4584-909C-5C096D27E3CC}"/>
              </a:ext>
            </a:extLst>
          </p:cNvPr>
          <p:cNvSpPr txBox="1"/>
          <p:nvPr/>
        </p:nvSpPr>
        <p:spPr>
          <a:xfrm>
            <a:off x="4064775" y="3133472"/>
            <a:ext cx="1747594"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Michael Browne</a:t>
            </a:r>
          </a:p>
          <a:p>
            <a:pPr algn="ct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Barchart</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18" name="TextBox 17">
            <a:extLst>
              <a:ext uri="{FF2B5EF4-FFF2-40B4-BE49-F238E27FC236}">
                <a16:creationId xmlns:a16="http://schemas.microsoft.com/office/drawing/2014/main" id="{4AEC4F40-F215-415C-B32A-B00180D61801}"/>
              </a:ext>
            </a:extLst>
          </p:cNvPr>
          <p:cNvSpPr txBox="1"/>
          <p:nvPr/>
        </p:nvSpPr>
        <p:spPr>
          <a:xfrm>
            <a:off x="2607055" y="5948245"/>
            <a:ext cx="2290884"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Troy Presley</a:t>
            </a:r>
          </a:p>
          <a:p>
            <a:pPr algn="ct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CoMark</a:t>
            </a:r>
            <a:r>
              <a:rPr lang="en-US" sz="1600" dirty="0">
                <a:solidFill>
                  <a:schemeClr val="bg1"/>
                </a:solidFill>
                <a:latin typeface="Arial" panose="020B0604020202020204" pitchFamily="34" charset="0"/>
                <a:ea typeface="Open Sans" panose="020B0604020202020204" charset="0"/>
                <a:cs typeface="Arial" panose="020B0604020202020204" pitchFamily="34" charset="0"/>
              </a:rPr>
              <a:t> Equity Alliance</a:t>
            </a:r>
          </a:p>
        </p:txBody>
      </p:sp>
      <p:pic>
        <p:nvPicPr>
          <p:cNvPr id="5" name="Picture 4">
            <a:extLst>
              <a:ext uri="{FF2B5EF4-FFF2-40B4-BE49-F238E27FC236}">
                <a16:creationId xmlns:a16="http://schemas.microsoft.com/office/drawing/2014/main" id="{5EA3431F-CD2F-4DD8-B74B-4942A6FE196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b="-501"/>
          <a:stretch/>
        </p:blipFill>
        <p:spPr>
          <a:xfrm>
            <a:off x="1763193" y="1222910"/>
            <a:ext cx="1639730" cy="1837591"/>
          </a:xfrm>
          <a:prstGeom prst="rect">
            <a:avLst/>
          </a:prstGeom>
        </p:spPr>
      </p:pic>
      <p:pic>
        <p:nvPicPr>
          <p:cNvPr id="9" name="Picture 8">
            <a:extLst>
              <a:ext uri="{FF2B5EF4-FFF2-40B4-BE49-F238E27FC236}">
                <a16:creationId xmlns:a16="http://schemas.microsoft.com/office/drawing/2014/main" id="{E0330D1D-B377-4E96-BEE6-657152E494FC}"/>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4073360" y="1196947"/>
            <a:ext cx="1706687" cy="1852979"/>
          </a:xfrm>
          <a:prstGeom prst="rect">
            <a:avLst/>
          </a:prstGeom>
        </p:spPr>
      </p:pic>
      <p:pic>
        <p:nvPicPr>
          <p:cNvPr id="12" name="Picture 11">
            <a:extLst>
              <a:ext uri="{FF2B5EF4-FFF2-40B4-BE49-F238E27FC236}">
                <a16:creationId xmlns:a16="http://schemas.microsoft.com/office/drawing/2014/main" id="{6B7B1ED7-1095-4E14-B3B9-6D508B870035}"/>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a:stretch/>
        </p:blipFill>
        <p:spPr>
          <a:xfrm>
            <a:off x="5317132" y="3958845"/>
            <a:ext cx="1706686" cy="1852979"/>
          </a:xfrm>
          <a:prstGeom prst="rect">
            <a:avLst/>
          </a:prstGeom>
        </p:spPr>
      </p:pic>
      <p:pic>
        <p:nvPicPr>
          <p:cNvPr id="15" name="Picture 14">
            <a:extLst>
              <a:ext uri="{FF2B5EF4-FFF2-40B4-BE49-F238E27FC236}">
                <a16:creationId xmlns:a16="http://schemas.microsoft.com/office/drawing/2014/main" id="{172FEAF0-BBA7-48BE-8B32-36FA8BAFEB89}"/>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a:stretch/>
        </p:blipFill>
        <p:spPr>
          <a:xfrm>
            <a:off x="2894474" y="3958845"/>
            <a:ext cx="1716047" cy="1863554"/>
          </a:xfrm>
          <a:prstGeom prst="rect">
            <a:avLst/>
          </a:prstGeom>
        </p:spPr>
      </p:pic>
      <p:pic>
        <p:nvPicPr>
          <p:cNvPr id="21" name="Picture 20">
            <a:extLst>
              <a:ext uri="{FF2B5EF4-FFF2-40B4-BE49-F238E27FC236}">
                <a16:creationId xmlns:a16="http://schemas.microsoft.com/office/drawing/2014/main" id="{F4DFFFF3-DAD5-4D93-A9E4-39DD6E61359E}"/>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a:stretch/>
        </p:blipFill>
        <p:spPr>
          <a:xfrm>
            <a:off x="6450484" y="1212336"/>
            <a:ext cx="1690922" cy="1837590"/>
          </a:xfrm>
          <a:prstGeom prst="rect">
            <a:avLst/>
          </a:prstGeom>
        </p:spPr>
      </p:pic>
      <p:pic>
        <p:nvPicPr>
          <p:cNvPr id="29" name="Picture 28">
            <a:extLst>
              <a:ext uri="{FF2B5EF4-FFF2-40B4-BE49-F238E27FC236}">
                <a16:creationId xmlns:a16="http://schemas.microsoft.com/office/drawing/2014/main" id="{653F2DD3-FD64-45FC-8029-09036BC53DBE}"/>
              </a:ext>
            </a:extLst>
          </p:cNvPr>
          <p:cNvPicPr>
            <a:picLocks noChangeAspect="1"/>
          </p:cNvPicPr>
          <p:nvPr/>
        </p:nvPicPr>
        <p:blipFill rotWithShape="1">
          <a:blip r:embed="rId9" cstate="print">
            <a:extLst>
              <a:ext uri="{28A0092B-C50C-407E-A947-70E740481C1C}">
                <a14:useLocalDpi xmlns:a14="http://schemas.microsoft.com/office/drawing/2010/main" val="0"/>
              </a:ext>
            </a:extLst>
          </a:blip>
          <a:srcRect/>
          <a:stretch/>
        </p:blipFill>
        <p:spPr>
          <a:xfrm>
            <a:off x="7730429" y="3958845"/>
            <a:ext cx="1690922" cy="1837590"/>
          </a:xfrm>
          <a:prstGeom prst="rect">
            <a:avLst/>
          </a:prstGeom>
        </p:spPr>
      </p:pic>
      <p:pic>
        <p:nvPicPr>
          <p:cNvPr id="31" name="Picture 30">
            <a:extLst>
              <a:ext uri="{FF2B5EF4-FFF2-40B4-BE49-F238E27FC236}">
                <a16:creationId xmlns:a16="http://schemas.microsoft.com/office/drawing/2014/main" id="{BDA2A618-8DA4-4C84-8010-23E06163B030}"/>
              </a:ext>
            </a:extLst>
          </p:cNvPr>
          <p:cNvPicPr>
            <a:picLocks noChangeAspect="1"/>
          </p:cNvPicPr>
          <p:nvPr/>
        </p:nvPicPr>
        <p:blipFill rotWithShape="1">
          <a:blip r:embed="rId10" cstate="print">
            <a:extLst>
              <a:ext uri="{28A0092B-C50C-407E-A947-70E740481C1C}">
                <a14:useLocalDpi xmlns:a14="http://schemas.microsoft.com/office/drawing/2010/main" val="0"/>
              </a:ext>
            </a:extLst>
          </a:blip>
          <a:srcRect/>
          <a:stretch/>
        </p:blipFill>
        <p:spPr>
          <a:xfrm>
            <a:off x="8811843" y="1194616"/>
            <a:ext cx="1747595" cy="1894177"/>
          </a:xfrm>
          <a:prstGeom prst="rect">
            <a:avLst/>
          </a:prstGeom>
        </p:spPr>
      </p:pic>
    </p:spTree>
    <p:extLst>
      <p:ext uri="{BB962C8B-B14F-4D97-AF65-F5344CB8AC3E}">
        <p14:creationId xmlns:p14="http://schemas.microsoft.com/office/powerpoint/2010/main" val="846417061"/>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FA696DF-299B-43B2-870F-B3385F555F4D}"/>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5089986"/>
          </a:xfrm>
        </p:spPr>
      </p:pic>
      <p:pic>
        <p:nvPicPr>
          <p:cNvPr id="6" name="Picture 5">
            <a:extLst>
              <a:ext uri="{FF2B5EF4-FFF2-40B4-BE49-F238E27FC236}">
                <a16:creationId xmlns:a16="http://schemas.microsoft.com/office/drawing/2014/main" id="{EF120F20-5B3B-4283-8DDE-0F4C2D0E4EE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4" name="Rectangle 3">
            <a:extLst>
              <a:ext uri="{FF2B5EF4-FFF2-40B4-BE49-F238E27FC236}">
                <a16:creationId xmlns:a16="http://schemas.microsoft.com/office/drawing/2014/main" id="{9F5F7666-5AB0-4F3B-BD83-B5FBE47E15EB}"/>
              </a:ext>
            </a:extLst>
          </p:cNvPr>
          <p:cNvSpPr/>
          <p:nvPr/>
        </p:nvSpPr>
        <p:spPr>
          <a:xfrm>
            <a:off x="1944735" y="2217294"/>
            <a:ext cx="8302529" cy="1754326"/>
          </a:xfrm>
          <a:prstGeom prst="rect">
            <a:avLst/>
          </a:prstGeom>
        </p:spPr>
        <p:txBody>
          <a:bodyPr wrap="none">
            <a:spAutoFit/>
          </a:bodyPr>
          <a:lstStyle/>
          <a:p>
            <a:pPr algn="ctr"/>
            <a:r>
              <a:rPr lang="en-US" sz="5400" b="1" dirty="0">
                <a:solidFill>
                  <a:schemeClr val="bg1"/>
                </a:solidFill>
                <a:latin typeface="Arial" panose="020B0604020202020204" pitchFamily="34" charset="0"/>
                <a:ea typeface="Open Sans"/>
                <a:cs typeface="Arial" panose="020B0604020202020204" pitchFamily="34" charset="0"/>
                <a:sym typeface="Open Sans"/>
              </a:rPr>
              <a:t>“Moving Grain </a:t>
            </a:r>
          </a:p>
          <a:p>
            <a:pPr algn="ctr"/>
            <a:r>
              <a:rPr lang="en-US" sz="5400" b="1" dirty="0">
                <a:solidFill>
                  <a:schemeClr val="bg1"/>
                </a:solidFill>
                <a:latin typeface="Arial" panose="020B0604020202020204" pitchFamily="34" charset="0"/>
                <a:ea typeface="Open Sans"/>
                <a:cs typeface="Arial" panose="020B0604020202020204" pitchFamily="34" charset="0"/>
                <a:sym typeface="Open Sans"/>
              </a:rPr>
              <a:t>Transportation Forward”</a:t>
            </a:r>
          </a:p>
        </p:txBody>
      </p:sp>
      <p:pic>
        <p:nvPicPr>
          <p:cNvPr id="3" name="Picture 2">
            <a:extLst>
              <a:ext uri="{FF2B5EF4-FFF2-40B4-BE49-F238E27FC236}">
                <a16:creationId xmlns:a16="http://schemas.microsoft.com/office/drawing/2014/main" id="{B9F860FC-6DD2-400D-AC7C-701ECDA28A83}"/>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285601" y="5572393"/>
            <a:ext cx="2026920" cy="607203"/>
          </a:xfrm>
          <a:prstGeom prst="rect">
            <a:avLst/>
          </a:prstGeom>
        </p:spPr>
      </p:pic>
      <p:pic>
        <p:nvPicPr>
          <p:cNvPr id="10" name="Picture 9">
            <a:extLst>
              <a:ext uri="{FF2B5EF4-FFF2-40B4-BE49-F238E27FC236}">
                <a16:creationId xmlns:a16="http://schemas.microsoft.com/office/drawing/2014/main" id="{A171A64D-1EA4-4946-B1CD-CE24E4B085EE}"/>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456815" y="5525234"/>
            <a:ext cx="2026920" cy="679018"/>
          </a:xfrm>
          <a:prstGeom prst="rect">
            <a:avLst/>
          </a:prstGeom>
        </p:spPr>
      </p:pic>
      <p:pic>
        <p:nvPicPr>
          <p:cNvPr id="14" name="Picture 13">
            <a:extLst>
              <a:ext uri="{FF2B5EF4-FFF2-40B4-BE49-F238E27FC236}">
                <a16:creationId xmlns:a16="http://schemas.microsoft.com/office/drawing/2014/main" id="{A1C3552F-CFA7-4C6B-9F98-AC8C77BD450D}"/>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4692889" y="5306958"/>
            <a:ext cx="1193957" cy="1193957"/>
          </a:xfrm>
          <a:prstGeom prst="rect">
            <a:avLst/>
          </a:prstGeom>
        </p:spPr>
      </p:pic>
      <p:pic>
        <p:nvPicPr>
          <p:cNvPr id="16" name="Picture 15">
            <a:extLst>
              <a:ext uri="{FF2B5EF4-FFF2-40B4-BE49-F238E27FC236}">
                <a16:creationId xmlns:a16="http://schemas.microsoft.com/office/drawing/2014/main" id="{F13C17D5-A331-4AF7-BDD1-A4C6D45E6807}"/>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096000" y="5089986"/>
            <a:ext cx="2093924" cy="1572015"/>
          </a:xfrm>
          <a:prstGeom prst="rect">
            <a:avLst/>
          </a:prstGeom>
        </p:spPr>
      </p:pic>
      <p:pic>
        <p:nvPicPr>
          <p:cNvPr id="18" name="Picture 17">
            <a:extLst>
              <a:ext uri="{FF2B5EF4-FFF2-40B4-BE49-F238E27FC236}">
                <a16:creationId xmlns:a16="http://schemas.microsoft.com/office/drawing/2014/main" id="{42B216B3-E7C9-494B-BBD5-F869FC86AD93}"/>
              </a:ext>
            </a:extLst>
          </p:cNvPr>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8584079" y="5775216"/>
            <a:ext cx="3322320" cy="201554"/>
          </a:xfrm>
          <a:prstGeom prst="rect">
            <a:avLst/>
          </a:prstGeom>
        </p:spPr>
      </p:pic>
    </p:spTree>
    <p:extLst>
      <p:ext uri="{BB962C8B-B14F-4D97-AF65-F5344CB8AC3E}">
        <p14:creationId xmlns:p14="http://schemas.microsoft.com/office/powerpoint/2010/main" val="463121197"/>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CA43275B-9658-4C58-8632-353653E87704}"/>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sp>
        <p:nvSpPr>
          <p:cNvPr id="8" name="Rectangle 7">
            <a:extLst>
              <a:ext uri="{FF2B5EF4-FFF2-40B4-BE49-F238E27FC236}">
                <a16:creationId xmlns:a16="http://schemas.microsoft.com/office/drawing/2014/main" id="{5B73EAD6-773F-428A-9792-560763A4A913}"/>
              </a:ext>
            </a:extLst>
          </p:cNvPr>
          <p:cNvSpPr/>
          <p:nvPr/>
        </p:nvSpPr>
        <p:spPr>
          <a:xfrm>
            <a:off x="954570" y="199855"/>
            <a:ext cx="10282879" cy="769441"/>
          </a:xfrm>
          <a:prstGeom prst="rect">
            <a:avLst/>
          </a:prstGeom>
        </p:spPr>
        <p:txBody>
          <a:bodyPr wrap="none">
            <a:spAutoFit/>
          </a:bodyPr>
          <a:lstStyle/>
          <a:p>
            <a:pPr algn="ctr"/>
            <a:r>
              <a:rPr lang="en-US" sz="4400" b="1" dirty="0">
                <a:solidFill>
                  <a:schemeClr val="bg1"/>
                </a:solidFill>
                <a:latin typeface="Arial" panose="020B0604020202020204" pitchFamily="34" charset="0"/>
                <a:ea typeface="Open Sans"/>
                <a:cs typeface="Arial" panose="020B0604020202020204" pitchFamily="34" charset="0"/>
                <a:sym typeface="Open Sans"/>
              </a:rPr>
              <a:t>Moving Grain Transportation Forward</a:t>
            </a:r>
          </a:p>
        </p:txBody>
      </p:sp>
      <p:sp>
        <p:nvSpPr>
          <p:cNvPr id="23" name="TextBox 22">
            <a:extLst>
              <a:ext uri="{FF2B5EF4-FFF2-40B4-BE49-F238E27FC236}">
                <a16:creationId xmlns:a16="http://schemas.microsoft.com/office/drawing/2014/main" id="{8EEFFB3A-4511-477C-B435-79995E220CD9}"/>
              </a:ext>
            </a:extLst>
          </p:cNvPr>
          <p:cNvSpPr txBox="1"/>
          <p:nvPr/>
        </p:nvSpPr>
        <p:spPr>
          <a:xfrm>
            <a:off x="6303988" y="6010832"/>
            <a:ext cx="2109873"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Fernando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Quinonez</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a:solidFill>
                  <a:schemeClr val="bg1"/>
                </a:solidFill>
                <a:latin typeface="Arial" panose="020B0604020202020204" pitchFamily="34" charset="0"/>
                <a:ea typeface="Open Sans" panose="020B0604020202020204" charset="0"/>
                <a:cs typeface="Arial" panose="020B0604020202020204" pitchFamily="34" charset="0"/>
              </a:rPr>
              <a:t>Maersk</a:t>
            </a:r>
          </a:p>
        </p:txBody>
      </p:sp>
      <p:sp>
        <p:nvSpPr>
          <p:cNvPr id="27" name="TextBox 26">
            <a:extLst>
              <a:ext uri="{FF2B5EF4-FFF2-40B4-BE49-F238E27FC236}">
                <a16:creationId xmlns:a16="http://schemas.microsoft.com/office/drawing/2014/main" id="{41A204C6-4B61-43C7-8B93-CBED57ACF601}"/>
              </a:ext>
            </a:extLst>
          </p:cNvPr>
          <p:cNvSpPr txBox="1"/>
          <p:nvPr/>
        </p:nvSpPr>
        <p:spPr>
          <a:xfrm>
            <a:off x="2859166" y="3136612"/>
            <a:ext cx="1585690"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Adam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Sparger</a:t>
            </a:r>
            <a:endParaRPr lang="en-US" sz="1600" b="1" dirty="0">
              <a:solidFill>
                <a:schemeClr val="bg1"/>
              </a:solidFill>
              <a:latin typeface="Arial" panose="020B0604020202020204" pitchFamily="34" charset="0"/>
              <a:ea typeface="Open Sans" panose="020B0604020202020204" charset="0"/>
              <a:cs typeface="Arial" panose="020B0604020202020204" pitchFamily="34" charset="0"/>
            </a:endParaRP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USDA</a:t>
            </a:r>
          </a:p>
        </p:txBody>
      </p:sp>
      <p:sp>
        <p:nvSpPr>
          <p:cNvPr id="28" name="TextBox 27">
            <a:extLst>
              <a:ext uri="{FF2B5EF4-FFF2-40B4-BE49-F238E27FC236}">
                <a16:creationId xmlns:a16="http://schemas.microsoft.com/office/drawing/2014/main" id="{04980ED7-B7BE-4584-909C-5C096D27E3CC}"/>
              </a:ext>
            </a:extLst>
          </p:cNvPr>
          <p:cNvSpPr txBox="1"/>
          <p:nvPr/>
        </p:nvSpPr>
        <p:spPr>
          <a:xfrm>
            <a:off x="7703737" y="3191602"/>
            <a:ext cx="1667316"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Kearny Klein</a:t>
            </a:r>
          </a:p>
          <a:p>
            <a:pPr algn="ctr"/>
            <a:r>
              <a:rPr lang="en-US" sz="1600" dirty="0">
                <a:solidFill>
                  <a:schemeClr val="bg1"/>
                </a:solidFill>
                <a:latin typeface="Arial" panose="020B0604020202020204" pitchFamily="34" charset="0"/>
                <a:ea typeface="Open Sans" panose="020B0604020202020204" charset="0"/>
                <a:cs typeface="Arial" panose="020B0604020202020204" pitchFamily="34" charset="0"/>
              </a:rPr>
              <a:t>Indigo Transport</a:t>
            </a:r>
          </a:p>
        </p:txBody>
      </p:sp>
      <p:sp>
        <p:nvSpPr>
          <p:cNvPr id="20" name="TextBox 19">
            <a:extLst>
              <a:ext uri="{FF2B5EF4-FFF2-40B4-BE49-F238E27FC236}">
                <a16:creationId xmlns:a16="http://schemas.microsoft.com/office/drawing/2014/main" id="{1E901E75-4667-4DFA-BBAC-8F2D54B63EB0}"/>
              </a:ext>
            </a:extLst>
          </p:cNvPr>
          <p:cNvSpPr txBox="1"/>
          <p:nvPr/>
        </p:nvSpPr>
        <p:spPr>
          <a:xfrm>
            <a:off x="5041755" y="3191602"/>
            <a:ext cx="2102242"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Addison Armstrong</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err="1">
                <a:solidFill>
                  <a:schemeClr val="bg1"/>
                </a:solidFill>
                <a:latin typeface="Arial" panose="020B0604020202020204" pitchFamily="34" charset="0"/>
                <a:ea typeface="Open Sans" panose="020B0604020202020204" charset="0"/>
                <a:cs typeface="Arial" panose="020B0604020202020204" pitchFamily="34" charset="0"/>
              </a:rPr>
              <a:t>FreightWaves</a:t>
            </a:r>
            <a:endParaRPr lang="en-US" sz="1600" dirty="0">
              <a:solidFill>
                <a:schemeClr val="bg1"/>
              </a:solidFill>
              <a:latin typeface="Arial" panose="020B0604020202020204" pitchFamily="34" charset="0"/>
              <a:ea typeface="Open Sans" panose="020B0604020202020204" charset="0"/>
              <a:cs typeface="Arial" panose="020B0604020202020204" pitchFamily="34" charset="0"/>
            </a:endParaRPr>
          </a:p>
        </p:txBody>
      </p:sp>
      <p:sp>
        <p:nvSpPr>
          <p:cNvPr id="21" name="TextBox 20">
            <a:extLst>
              <a:ext uri="{FF2B5EF4-FFF2-40B4-BE49-F238E27FC236}">
                <a16:creationId xmlns:a16="http://schemas.microsoft.com/office/drawing/2014/main" id="{B7BA114D-DA2F-458E-9970-32D23FADB3D6}"/>
              </a:ext>
            </a:extLst>
          </p:cNvPr>
          <p:cNvSpPr txBox="1"/>
          <p:nvPr/>
        </p:nvSpPr>
        <p:spPr>
          <a:xfrm>
            <a:off x="3664539" y="6010832"/>
            <a:ext cx="2169184" cy="584775"/>
          </a:xfrm>
          <a:prstGeom prst="rect">
            <a:avLst/>
          </a:prstGeom>
          <a:noFill/>
        </p:spPr>
        <p:txBody>
          <a:bodyPr wrap="none" rtlCol="0">
            <a:spAutoFit/>
          </a:bodyPr>
          <a:lstStyle/>
          <a:p>
            <a:pPr algn="ctr"/>
            <a:r>
              <a:rPr lang="en-US" sz="1600" b="1" dirty="0">
                <a:solidFill>
                  <a:schemeClr val="bg1"/>
                </a:solidFill>
                <a:latin typeface="Arial" panose="020B0604020202020204" pitchFamily="34" charset="0"/>
                <a:ea typeface="Open Sans" panose="020B0604020202020204" charset="0"/>
                <a:cs typeface="Arial" panose="020B0604020202020204" pitchFamily="34" charset="0"/>
              </a:rPr>
              <a:t>Przemek </a:t>
            </a:r>
            <a:r>
              <a:rPr lang="en-US" sz="1600" b="1" dirty="0" err="1">
                <a:solidFill>
                  <a:schemeClr val="bg1"/>
                </a:solidFill>
                <a:latin typeface="Arial" panose="020B0604020202020204" pitchFamily="34" charset="0"/>
                <a:ea typeface="Open Sans" panose="020B0604020202020204" charset="0"/>
                <a:cs typeface="Arial" panose="020B0604020202020204" pitchFamily="34" charset="0"/>
              </a:rPr>
              <a:t>Koralewski</a:t>
            </a:r>
            <a:br>
              <a:rPr lang="en-US" sz="1600" dirty="0">
                <a:solidFill>
                  <a:schemeClr val="bg1"/>
                </a:solidFill>
                <a:latin typeface="Arial" panose="020B0604020202020204" pitchFamily="34" charset="0"/>
                <a:ea typeface="Open Sans" panose="020B0604020202020204" charset="0"/>
                <a:cs typeface="Arial" panose="020B0604020202020204" pitchFamily="34" charset="0"/>
              </a:rPr>
            </a:br>
            <a:r>
              <a:rPr lang="en-US" sz="1600" dirty="0">
                <a:solidFill>
                  <a:schemeClr val="bg1"/>
                </a:solidFill>
                <a:latin typeface="Arial" panose="020B0604020202020204" pitchFamily="34" charset="0"/>
                <a:ea typeface="Open Sans" panose="020B0604020202020204" charset="0"/>
                <a:cs typeface="Arial" panose="020B0604020202020204" pitchFamily="34" charset="0"/>
              </a:rPr>
              <a:t>Nasdaq</a:t>
            </a:r>
          </a:p>
        </p:txBody>
      </p:sp>
      <p:pic>
        <p:nvPicPr>
          <p:cNvPr id="5" name="Picture 4">
            <a:extLst>
              <a:ext uri="{FF2B5EF4-FFF2-40B4-BE49-F238E27FC236}">
                <a16:creationId xmlns:a16="http://schemas.microsoft.com/office/drawing/2014/main" id="{4E7A05B7-ACEA-41A6-92FA-E49FDF3D3A28}"/>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a:stretch/>
        </p:blipFill>
        <p:spPr>
          <a:xfrm>
            <a:off x="6534484" y="4046288"/>
            <a:ext cx="1648883" cy="1819134"/>
          </a:xfrm>
          <a:prstGeom prst="rect">
            <a:avLst/>
          </a:prstGeom>
        </p:spPr>
      </p:pic>
      <p:pic>
        <p:nvPicPr>
          <p:cNvPr id="9" name="Picture 8">
            <a:extLst>
              <a:ext uri="{FF2B5EF4-FFF2-40B4-BE49-F238E27FC236}">
                <a16:creationId xmlns:a16="http://schemas.microsoft.com/office/drawing/2014/main" id="{C25464E3-502A-411F-882F-31AFA389D24D}"/>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a:stretch/>
        </p:blipFill>
        <p:spPr>
          <a:xfrm>
            <a:off x="7690285" y="1303119"/>
            <a:ext cx="1661499" cy="1837856"/>
          </a:xfrm>
          <a:prstGeom prst="rect">
            <a:avLst/>
          </a:prstGeom>
        </p:spPr>
      </p:pic>
      <p:pic>
        <p:nvPicPr>
          <p:cNvPr id="12" name="Picture 11">
            <a:extLst>
              <a:ext uri="{FF2B5EF4-FFF2-40B4-BE49-F238E27FC236}">
                <a16:creationId xmlns:a16="http://schemas.microsoft.com/office/drawing/2014/main" id="{F637164C-D7CA-4E65-A90B-93D7D1B5349A}"/>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l="-1112"/>
          <a:stretch/>
        </p:blipFill>
        <p:spPr>
          <a:xfrm>
            <a:off x="2802308" y="1169151"/>
            <a:ext cx="1699406" cy="1924747"/>
          </a:xfrm>
          <a:prstGeom prst="rect">
            <a:avLst/>
          </a:prstGeom>
        </p:spPr>
      </p:pic>
      <p:pic>
        <p:nvPicPr>
          <p:cNvPr id="15" name="Picture 14">
            <a:extLst>
              <a:ext uri="{FF2B5EF4-FFF2-40B4-BE49-F238E27FC236}">
                <a16:creationId xmlns:a16="http://schemas.microsoft.com/office/drawing/2014/main" id="{5D4377DF-5240-4F7D-BF07-D856BA0619C8}"/>
              </a:ext>
            </a:extLst>
          </p:cNvPr>
          <p:cNvPicPr>
            <a:picLocks noChangeAspect="1"/>
          </p:cNvPicPr>
          <p:nvPr/>
        </p:nvPicPr>
        <p:blipFill rotWithShape="1">
          <a:blip r:embed="rId7" cstate="print">
            <a:extLst>
              <a:ext uri="{28A0092B-C50C-407E-A947-70E740481C1C}">
                <a14:useLocalDpi xmlns:a14="http://schemas.microsoft.com/office/drawing/2010/main" val="0"/>
              </a:ext>
            </a:extLst>
          </a:blip>
          <a:srcRect/>
          <a:stretch/>
        </p:blipFill>
        <p:spPr>
          <a:xfrm>
            <a:off x="5265250" y="1312480"/>
            <a:ext cx="1661499" cy="1819134"/>
          </a:xfrm>
          <a:prstGeom prst="rect">
            <a:avLst/>
          </a:prstGeom>
        </p:spPr>
      </p:pic>
      <p:pic>
        <p:nvPicPr>
          <p:cNvPr id="29" name="Picture 28">
            <a:extLst>
              <a:ext uri="{FF2B5EF4-FFF2-40B4-BE49-F238E27FC236}">
                <a16:creationId xmlns:a16="http://schemas.microsoft.com/office/drawing/2014/main" id="{D11C16A6-9F6D-48DC-9DFB-252972B04AC2}"/>
              </a:ext>
            </a:extLst>
          </p:cNvPr>
          <p:cNvPicPr>
            <a:picLocks noChangeAspect="1"/>
          </p:cNvPicPr>
          <p:nvPr/>
        </p:nvPicPr>
        <p:blipFill rotWithShape="1">
          <a:blip r:embed="rId8" cstate="print">
            <a:extLst>
              <a:ext uri="{28A0092B-C50C-407E-A947-70E740481C1C}">
                <a14:useLocalDpi xmlns:a14="http://schemas.microsoft.com/office/drawing/2010/main" val="0"/>
              </a:ext>
            </a:extLst>
          </a:blip>
          <a:srcRect/>
          <a:stretch/>
        </p:blipFill>
        <p:spPr>
          <a:xfrm>
            <a:off x="3918381" y="4064071"/>
            <a:ext cx="1661499" cy="1823755"/>
          </a:xfrm>
          <a:prstGeom prst="rect">
            <a:avLst/>
          </a:prstGeom>
        </p:spPr>
      </p:pic>
    </p:spTree>
    <p:extLst>
      <p:ext uri="{BB962C8B-B14F-4D97-AF65-F5344CB8AC3E}">
        <p14:creationId xmlns:p14="http://schemas.microsoft.com/office/powerpoint/2010/main" val="4233598231"/>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5C453F7C-6EE5-4BA3-BFA8-25839A80E685}"/>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5" name="Picture 4">
            <a:extLst>
              <a:ext uri="{FF2B5EF4-FFF2-40B4-BE49-F238E27FC236}">
                <a16:creationId xmlns:a16="http://schemas.microsoft.com/office/drawing/2014/main" id="{C9220B45-8C5A-4740-B1F3-7218DAF9D17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pic>
        <p:nvPicPr>
          <p:cNvPr id="6" name="Picture 5">
            <a:extLst>
              <a:ext uri="{FF2B5EF4-FFF2-40B4-BE49-F238E27FC236}">
                <a16:creationId xmlns:a16="http://schemas.microsoft.com/office/drawing/2014/main" id="{7F5F53B8-3CA3-4D6B-BB24-E3876166586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273487" y="2274656"/>
            <a:ext cx="2286005" cy="509017"/>
          </a:xfrm>
          <a:prstGeom prst="rect">
            <a:avLst/>
          </a:prstGeom>
        </p:spPr>
      </p:pic>
      <p:pic>
        <p:nvPicPr>
          <p:cNvPr id="7" name="Picture 6" descr="A person wearing a suit and tie smiling at the camera&#10;&#10;Description generated with very high confidence">
            <a:extLst>
              <a:ext uri="{FF2B5EF4-FFF2-40B4-BE49-F238E27FC236}">
                <a16:creationId xmlns:a16="http://schemas.microsoft.com/office/drawing/2014/main" id="{883CE155-35EB-4F3F-93AF-5BD96A634809}"/>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273487" y="3052430"/>
            <a:ext cx="1830358" cy="1830358"/>
          </a:xfrm>
          <a:prstGeom prst="rect">
            <a:avLst/>
          </a:prstGeom>
        </p:spPr>
      </p:pic>
      <p:sp>
        <p:nvSpPr>
          <p:cNvPr id="8" name="TextBox 7">
            <a:extLst>
              <a:ext uri="{FF2B5EF4-FFF2-40B4-BE49-F238E27FC236}">
                <a16:creationId xmlns:a16="http://schemas.microsoft.com/office/drawing/2014/main" id="{EBC93EBC-F99F-4F95-9A80-7F9AB5B3B914}"/>
              </a:ext>
            </a:extLst>
          </p:cNvPr>
          <p:cNvSpPr txBox="1"/>
          <p:nvPr/>
        </p:nvSpPr>
        <p:spPr>
          <a:xfrm>
            <a:off x="5435300" y="3429000"/>
            <a:ext cx="3305713" cy="1077218"/>
          </a:xfrm>
          <a:prstGeom prst="rect">
            <a:avLst/>
          </a:prstGeom>
          <a:noFill/>
        </p:spPr>
        <p:txBody>
          <a:bodyPr wrap="none" rtlCol="0">
            <a:spAutoFit/>
          </a:bodyPr>
          <a:lstStyle/>
          <a:p>
            <a:r>
              <a:rPr lang="en-US" sz="3200" b="1" dirty="0">
                <a:solidFill>
                  <a:schemeClr val="bg1"/>
                </a:solidFill>
                <a:latin typeface="Arial" panose="020B0604020202020204" pitchFamily="34" charset="0"/>
                <a:ea typeface="Open Sans" panose="020B0604020202020204" charset="0"/>
                <a:cs typeface="Arial" panose="020B0604020202020204" pitchFamily="34" charset="0"/>
              </a:rPr>
              <a:t>Mark </a:t>
            </a:r>
            <a:r>
              <a:rPr lang="en-US" sz="3200" b="1" dirty="0" err="1">
                <a:solidFill>
                  <a:schemeClr val="bg1"/>
                </a:solidFill>
                <a:latin typeface="Arial" panose="020B0604020202020204" pitchFamily="34" charset="0"/>
                <a:ea typeface="Open Sans" panose="020B0604020202020204" charset="0"/>
                <a:cs typeface="Arial" panose="020B0604020202020204" pitchFamily="34" charset="0"/>
              </a:rPr>
              <a:t>Haraburda</a:t>
            </a:r>
            <a:br>
              <a:rPr lang="en-US" sz="3200" dirty="0">
                <a:solidFill>
                  <a:schemeClr val="bg1"/>
                </a:solidFill>
                <a:latin typeface="Arial" panose="020B0604020202020204" pitchFamily="34" charset="0"/>
                <a:ea typeface="Open Sans" panose="020B0604020202020204" charset="0"/>
                <a:cs typeface="Arial" panose="020B0604020202020204" pitchFamily="34" charset="0"/>
              </a:rPr>
            </a:br>
            <a:r>
              <a:rPr lang="en-US" sz="3200" dirty="0">
                <a:solidFill>
                  <a:schemeClr val="bg1"/>
                </a:solidFill>
                <a:latin typeface="Arial" panose="020B0604020202020204" pitchFamily="34" charset="0"/>
                <a:ea typeface="Open Sans" panose="020B0604020202020204" charset="0"/>
                <a:cs typeface="Arial" panose="020B0604020202020204" pitchFamily="34" charset="0"/>
              </a:rPr>
              <a:t>CEO, </a:t>
            </a:r>
            <a:r>
              <a:rPr lang="en-US" sz="3200" dirty="0" err="1">
                <a:solidFill>
                  <a:schemeClr val="bg1"/>
                </a:solidFill>
                <a:latin typeface="Arial" panose="020B0604020202020204" pitchFamily="34" charset="0"/>
                <a:ea typeface="Open Sans" panose="020B0604020202020204" charset="0"/>
                <a:cs typeface="Arial" panose="020B0604020202020204" pitchFamily="34" charset="0"/>
              </a:rPr>
              <a:t>Barchart</a:t>
            </a:r>
            <a:endParaRPr lang="en-US" sz="3200" dirty="0">
              <a:solidFill>
                <a:schemeClr val="bg1"/>
              </a:solidFill>
              <a:latin typeface="Arial" panose="020B0604020202020204" pitchFamily="34" charset="0"/>
              <a:ea typeface="Open Sans" panose="020B0604020202020204" charset="0"/>
              <a:cs typeface="Arial" panose="020B0604020202020204" pitchFamily="34" charset="0"/>
            </a:endParaRPr>
          </a:p>
        </p:txBody>
      </p:sp>
    </p:spTree>
    <p:extLst>
      <p:ext uri="{BB962C8B-B14F-4D97-AF65-F5344CB8AC3E}">
        <p14:creationId xmlns:p14="http://schemas.microsoft.com/office/powerpoint/2010/main" val="325301450"/>
      </p:ext>
    </p:extLst>
  </p:cSld>
  <p:clrMapOvr>
    <a:masterClrMapping/>
  </p:clrMapOvr>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4">
            <a:extLst>
              <a:ext uri="{FF2B5EF4-FFF2-40B4-BE49-F238E27FC236}">
                <a16:creationId xmlns:a16="http://schemas.microsoft.com/office/drawing/2014/main" id="{EB1DE103-31E5-46D6-82D1-00C5EE374078}"/>
              </a:ext>
            </a:extLst>
          </p:cNvPr>
          <p:cNvPicPr>
            <a:picLocks noGrp="1" noChangeAspect="1"/>
          </p:cNvPicPr>
          <p:nvPr>
            <p:ph idx="1"/>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0" y="0"/>
            <a:ext cx="12192000" cy="6858000"/>
          </a:xfrm>
        </p:spPr>
      </p:pic>
      <p:pic>
        <p:nvPicPr>
          <p:cNvPr id="5" name="Picture 4">
            <a:extLst>
              <a:ext uri="{FF2B5EF4-FFF2-40B4-BE49-F238E27FC236}">
                <a16:creationId xmlns:a16="http://schemas.microsoft.com/office/drawing/2014/main" id="{03CAC302-0A33-4794-AEFD-D18B3BBD681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9777818" y="497840"/>
            <a:ext cx="1785468" cy="1361440"/>
          </a:xfrm>
          <a:prstGeom prst="rect">
            <a:avLst/>
          </a:prstGeom>
        </p:spPr>
      </p:pic>
      <p:sp>
        <p:nvSpPr>
          <p:cNvPr id="6" name="TextBox 5">
            <a:extLst>
              <a:ext uri="{FF2B5EF4-FFF2-40B4-BE49-F238E27FC236}">
                <a16:creationId xmlns:a16="http://schemas.microsoft.com/office/drawing/2014/main" id="{C726E948-1623-4F96-BBDF-A4DB22A55890}"/>
              </a:ext>
            </a:extLst>
          </p:cNvPr>
          <p:cNvSpPr txBox="1"/>
          <p:nvPr/>
        </p:nvSpPr>
        <p:spPr>
          <a:xfrm>
            <a:off x="1046027" y="2104181"/>
            <a:ext cx="10099946" cy="830997"/>
          </a:xfrm>
          <a:prstGeom prst="rect">
            <a:avLst/>
          </a:prstGeom>
          <a:noFill/>
        </p:spPr>
        <p:txBody>
          <a:bodyPr wrap="square" rtlCol="0">
            <a:spAutoFit/>
          </a:bodyPr>
          <a:lstStyle/>
          <a:p>
            <a:pPr algn="ctr"/>
            <a:r>
              <a:rPr lang="en-US" sz="4800" b="1" dirty="0">
                <a:solidFill>
                  <a:srgbClr val="FDBF2D"/>
                </a:solidFill>
                <a:latin typeface="Arial" panose="020B0604020202020204" pitchFamily="34" charset="0"/>
                <a:ea typeface="Open Sans" panose="020B0604020202020204" charset="0"/>
                <a:cs typeface="Arial" panose="020B0604020202020204" pitchFamily="34" charset="0"/>
              </a:rPr>
              <a:t>Cocktail Reception &amp; Networking</a:t>
            </a:r>
          </a:p>
        </p:txBody>
      </p:sp>
      <p:sp>
        <p:nvSpPr>
          <p:cNvPr id="7" name="TextBox 6">
            <a:extLst>
              <a:ext uri="{FF2B5EF4-FFF2-40B4-BE49-F238E27FC236}">
                <a16:creationId xmlns:a16="http://schemas.microsoft.com/office/drawing/2014/main" id="{A0D70AF9-A968-47BE-9518-6DA966537B4C}"/>
              </a:ext>
            </a:extLst>
          </p:cNvPr>
          <p:cNvSpPr txBox="1"/>
          <p:nvPr/>
        </p:nvSpPr>
        <p:spPr>
          <a:xfrm>
            <a:off x="259080" y="2935178"/>
            <a:ext cx="11673840" cy="1200329"/>
          </a:xfrm>
          <a:prstGeom prst="rect">
            <a:avLst/>
          </a:prstGeom>
          <a:noFill/>
        </p:spPr>
        <p:txBody>
          <a:bodyPr wrap="square" rtlCol="0">
            <a:spAutoFit/>
          </a:bodyPr>
          <a:lstStyle/>
          <a:p>
            <a:pPr algn="ctr"/>
            <a:r>
              <a:rPr lang="en-US" sz="3600" b="1" dirty="0">
                <a:solidFill>
                  <a:schemeClr val="bg1"/>
                </a:solidFill>
                <a:latin typeface="Arial" panose="020B0604020202020204" pitchFamily="34" charset="0"/>
                <a:cs typeface="Arial" panose="020B0604020202020204" pitchFamily="34" charset="0"/>
              </a:rPr>
              <a:t>Please join us on the 9</a:t>
            </a:r>
            <a:r>
              <a:rPr lang="en-US" sz="3600" b="1" baseline="30000" dirty="0">
                <a:solidFill>
                  <a:schemeClr val="bg1"/>
                </a:solidFill>
                <a:latin typeface="Arial" panose="020B0604020202020204" pitchFamily="34" charset="0"/>
                <a:cs typeface="Arial" panose="020B0604020202020204" pitchFamily="34" charset="0"/>
              </a:rPr>
              <a:t>th</a:t>
            </a:r>
            <a:r>
              <a:rPr lang="en-US" sz="3600" b="1" dirty="0">
                <a:solidFill>
                  <a:schemeClr val="bg1"/>
                </a:solidFill>
                <a:latin typeface="Arial" panose="020B0604020202020204" pitchFamily="34" charset="0"/>
                <a:cs typeface="Arial" panose="020B0604020202020204" pitchFamily="34" charset="0"/>
              </a:rPr>
              <a:t> floor for</a:t>
            </a:r>
          </a:p>
          <a:p>
            <a:pPr algn="ctr"/>
            <a:r>
              <a:rPr lang="en-US" sz="3600" b="1" dirty="0">
                <a:solidFill>
                  <a:schemeClr val="bg1"/>
                </a:solidFill>
                <a:latin typeface="Arial" panose="020B0604020202020204" pitchFamily="34" charset="0"/>
                <a:cs typeface="Arial" panose="020B0604020202020204" pitchFamily="34" charset="0"/>
              </a:rPr>
              <a:t>a cocktail reception and networking</a:t>
            </a:r>
          </a:p>
        </p:txBody>
      </p:sp>
      <p:sp>
        <p:nvSpPr>
          <p:cNvPr id="8" name="TextBox 7">
            <a:extLst>
              <a:ext uri="{FF2B5EF4-FFF2-40B4-BE49-F238E27FC236}">
                <a16:creationId xmlns:a16="http://schemas.microsoft.com/office/drawing/2014/main" id="{B1C81CA8-CF93-4171-A2B8-CB064DA575CB}"/>
              </a:ext>
            </a:extLst>
          </p:cNvPr>
          <p:cNvSpPr txBox="1"/>
          <p:nvPr/>
        </p:nvSpPr>
        <p:spPr>
          <a:xfrm>
            <a:off x="259079" y="4779090"/>
            <a:ext cx="11673840" cy="584775"/>
          </a:xfrm>
          <a:prstGeom prst="rect">
            <a:avLst/>
          </a:prstGeom>
          <a:noFill/>
        </p:spPr>
        <p:txBody>
          <a:bodyPr wrap="square" rtlCol="0">
            <a:spAutoFit/>
          </a:bodyPr>
          <a:lstStyle/>
          <a:p>
            <a:pPr algn="ctr"/>
            <a:r>
              <a:rPr lang="en-US" sz="3200" b="1" i="1" dirty="0">
                <a:solidFill>
                  <a:schemeClr val="bg1"/>
                </a:solidFill>
                <a:latin typeface="Arial" panose="020B0604020202020204" pitchFamily="34" charset="0"/>
                <a:cs typeface="Arial" panose="020B0604020202020204" pitchFamily="34" charset="0"/>
              </a:rPr>
              <a:t>We hope to see you next year!</a:t>
            </a:r>
          </a:p>
        </p:txBody>
      </p:sp>
    </p:spTree>
    <p:extLst>
      <p:ext uri="{BB962C8B-B14F-4D97-AF65-F5344CB8AC3E}">
        <p14:creationId xmlns:p14="http://schemas.microsoft.com/office/powerpoint/2010/main" val="3104254439"/>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2.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3.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4.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5.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6.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7.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8.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9.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10.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11.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ags/tag12.xml><?xml version="1.0" encoding="utf-8"?>
<p:tagLst xmlns:a="http://schemas.openxmlformats.org/drawingml/2006/main" xmlns:r="http://schemas.openxmlformats.org/officeDocument/2006/relationships" xmlns:p="http://schemas.openxmlformats.org/presentationml/2006/main">
  <p:tag name="TBGORIGWIDTH" val="675.1251"/>
  <p:tag name="TBGORIGHEIGHT" val="16.96409"/>
  <p:tag name="TBGORIGTOP" val="43.79882"/>
  <p:tag name="TBGORIGLEFT" val="23"/>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Facet">
  <a:themeElements>
    <a:clrScheme name="Custom 2">
      <a:dk1>
        <a:srgbClr val="000000"/>
      </a:dk1>
      <a:lt1>
        <a:srgbClr val="FFFFFF"/>
      </a:lt1>
      <a:dk2>
        <a:srgbClr val="2C3C43"/>
      </a:dk2>
      <a:lt2>
        <a:srgbClr val="EBEBEB"/>
      </a:lt2>
      <a:accent1>
        <a:srgbClr val="004E87"/>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ppt/theme/theme3.xml><?xml version="1.0" encoding="utf-8"?>
<a:theme xmlns:a="http://schemas.openxmlformats.org/drawingml/2006/main" name="1_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{20DBA11E-BB9C-B042-A563-8CFFB7C3550A}tf10001060</Template>
  <TotalTime>2289</TotalTime>
  <Words>3414</Words>
  <Application>Microsoft Office PowerPoint</Application>
  <PresentationFormat>Widescreen</PresentationFormat>
  <Paragraphs>730</Paragraphs>
  <Slides>101</Slides>
  <Notes>23</Notes>
  <HiddenSlides>0</HiddenSlides>
  <MMClips>2</MMClips>
  <ScaleCrop>false</ScaleCrop>
  <HeadingPairs>
    <vt:vector size="6" baseType="variant">
      <vt:variant>
        <vt:lpstr>Fonts Used</vt:lpstr>
      </vt:variant>
      <vt:variant>
        <vt:i4>16</vt:i4>
      </vt:variant>
      <vt:variant>
        <vt:lpstr>Theme</vt:lpstr>
      </vt:variant>
      <vt:variant>
        <vt:i4>3</vt:i4>
      </vt:variant>
      <vt:variant>
        <vt:lpstr>Slide Titles</vt:lpstr>
      </vt:variant>
      <vt:variant>
        <vt:i4>101</vt:i4>
      </vt:variant>
    </vt:vector>
  </HeadingPairs>
  <TitlesOfParts>
    <vt:vector size="120" baseType="lpstr">
      <vt:lpstr>-apple-system</vt:lpstr>
      <vt:lpstr>Arial</vt:lpstr>
      <vt:lpstr>Calibri</vt:lpstr>
      <vt:lpstr>Calibri Light</vt:lpstr>
      <vt:lpstr>Cambria Math</vt:lpstr>
      <vt:lpstr>Georgia</vt:lpstr>
      <vt:lpstr>Gill Sans Light</vt:lpstr>
      <vt:lpstr>Open Sans</vt:lpstr>
      <vt:lpstr>Raleway</vt:lpstr>
      <vt:lpstr>Raleway Light</vt:lpstr>
      <vt:lpstr>Raleway Medium</vt:lpstr>
      <vt:lpstr>Raleway SemiBold</vt:lpstr>
      <vt:lpstr>Raleway Thin</vt:lpstr>
      <vt:lpstr>Trebuchet MS</vt:lpstr>
      <vt:lpstr>Wingdings</vt:lpstr>
      <vt:lpstr>Wingdings 3</vt:lpstr>
      <vt:lpstr>Office Theme</vt:lpstr>
      <vt:lpstr>Facet</vt:lpstr>
      <vt:lpstr>1_Office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Two sides of agtech adoption</vt:lpstr>
      <vt:lpstr>Transformations in Ag</vt:lpstr>
      <vt:lpstr>Todays Problems</vt:lpstr>
      <vt:lpstr>Solution</vt:lpstr>
      <vt:lpstr>Blockchain</vt:lpstr>
      <vt:lpstr>Ledgers in History</vt:lpstr>
      <vt:lpstr>Business Networks</vt:lpstr>
      <vt:lpstr>Blockchain Ecosystem</vt:lpstr>
      <vt:lpstr>Traceability Pilot</vt:lpstr>
      <vt:lpstr>Digital Passport – id.graindiscovery.com</vt:lpstr>
      <vt:lpstr>Key Takeaways</vt:lpstr>
      <vt:lpstr>PowerPoint Presentation</vt:lpstr>
      <vt:lpstr>Quantifying Crop Yield Forecast Performance</vt:lpstr>
      <vt:lpstr>Crop Yield Forecasting @ Field Level</vt:lpstr>
      <vt:lpstr>National Yield Prediction Quantifying Impact of Weather</vt:lpstr>
      <vt:lpstr>Objective – National Grains Yield Modeling</vt:lpstr>
      <vt:lpstr>Isolation of the Weather Impact</vt:lpstr>
      <vt:lpstr>County to National Yield/Prod Predictions</vt:lpstr>
      <vt:lpstr>Daily Yield Modeling – Significant Events</vt:lpstr>
      <vt:lpstr>Opportunities for Model Development &amp; Analysis</vt:lpstr>
      <vt:lpstr>Train Using Only Information From Past </vt:lpstr>
      <vt:lpstr>Extensive Forecast Histories</vt:lpstr>
      <vt:lpstr>Understanding Benefits of Data</vt:lpstr>
      <vt:lpstr>Understanding Benefits of Data</vt:lpstr>
      <vt:lpstr>Value in Market Trading Unpriced Information? </vt:lpstr>
      <vt:lpstr>Conclusion</vt:lpstr>
      <vt:lpstr>PowerPoint Presentation</vt:lpstr>
      <vt:lpstr>What happened in 2012?</vt:lpstr>
      <vt:lpstr>PowerPoint Presentation</vt:lpstr>
      <vt:lpstr>Cannabis &amp; Hemp: Emerging Markets in Need of Transparency</vt:lpstr>
      <vt:lpstr>Company Overview</vt:lpstr>
      <vt:lpstr>Price Reporting Since 2015</vt:lpstr>
      <vt:lpstr>Cannabis Prices are Eroding in The Most Mature Competitive U.S. Markets</vt:lpstr>
      <vt:lpstr>PowerPoint Presentation</vt:lpstr>
      <vt:lpstr>…but is a Reckoning Coming?</vt:lpstr>
      <vt:lpstr>Hemp Markets – The Next Big Ag Commodity</vt:lpstr>
      <vt:lpstr>Closing Comments</vt:lpstr>
      <vt:lpstr>PowerPoint Presentation</vt:lpstr>
      <vt:lpstr>PowerPoint Presentation</vt:lpstr>
      <vt:lpstr>PowerPoint Presentation</vt:lpstr>
      <vt:lpstr>Industry solutions not just data</vt:lpstr>
      <vt:lpstr>PowerPoint Presentation</vt:lpstr>
      <vt:lpstr>Case Study 1</vt:lpstr>
      <vt:lpstr>Case Study 2</vt:lpstr>
      <vt:lpstr>Case Study 3</vt:lpstr>
      <vt:lpstr>Case Study 3</vt:lpstr>
      <vt:lpstr>Case Study 3</vt:lpstr>
      <vt:lpstr>Case Study 3</vt:lpstr>
      <vt:lpstr>Case Study 3</vt:lpstr>
      <vt:lpstr>Case Study 4</vt:lpstr>
      <vt:lpstr>Case Study 4</vt:lpstr>
      <vt:lpstr>Case Study 4</vt:lpstr>
      <vt:lpstr>Case Study 4</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Weather Hedge: Protect Your Crops at Any Time</vt:lpstr>
      <vt:lpstr>What is TradeWx?</vt:lpstr>
      <vt:lpstr>Today’s Crop Insurance Solutions </vt:lpstr>
      <vt:lpstr>TradeWx’s Weather Hedge</vt:lpstr>
      <vt:lpstr>Weather Hedge Benefits </vt:lpstr>
      <vt:lpstr>Benefits for Farmers </vt:lpstr>
      <vt:lpstr>Simple Buying Experience</vt:lpstr>
      <vt:lpstr>For Farms, Timing Matters</vt:lpstr>
      <vt:lpstr>The Measurement Period </vt:lpstr>
      <vt:lpstr>Weather Hedge in Action</vt:lpstr>
      <vt:lpstr>Get Started</vt:lpstr>
      <vt:lpstr>Thank you!</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Colleen Sheeren</dc:creator>
  <cp:lastModifiedBy>Colleen Sheeren</cp:lastModifiedBy>
  <cp:revision>81</cp:revision>
  <dcterms:created xsi:type="dcterms:W3CDTF">2018-04-03T16:52:02Z</dcterms:created>
  <dcterms:modified xsi:type="dcterms:W3CDTF">2019-05-20T19:42:28Z</dcterms:modified>
</cp:coreProperties>
</file>